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71" r:id="rId3"/>
    <p:sldId id="372" r:id="rId4"/>
    <p:sldId id="373" r:id="rId5"/>
    <p:sldId id="374" r:id="rId6"/>
    <p:sldId id="257" r:id="rId7"/>
    <p:sldId id="258" r:id="rId8"/>
    <p:sldId id="302" r:id="rId9"/>
    <p:sldId id="376" r:id="rId10"/>
    <p:sldId id="377" r:id="rId11"/>
    <p:sldId id="378" r:id="rId12"/>
    <p:sldId id="379" r:id="rId13"/>
    <p:sldId id="380" r:id="rId14"/>
    <p:sldId id="381" r:id="rId15"/>
    <p:sldId id="375" r:id="rId16"/>
    <p:sldId id="382" r:id="rId17"/>
    <p:sldId id="383" r:id="rId18"/>
    <p:sldId id="384" r:id="rId19"/>
    <p:sldId id="385" r:id="rId20"/>
    <p:sldId id="386" r:id="rId21"/>
    <p:sldId id="390" r:id="rId22"/>
    <p:sldId id="391" r:id="rId23"/>
    <p:sldId id="387" r:id="rId24"/>
    <p:sldId id="388" r:id="rId25"/>
    <p:sldId id="389" r:id="rId26"/>
    <p:sldId id="392" r:id="rId27"/>
    <p:sldId id="393" r:id="rId28"/>
    <p:sldId id="394" r:id="rId29"/>
    <p:sldId id="395" r:id="rId30"/>
    <p:sldId id="396" r:id="rId31"/>
    <p:sldId id="397" r:id="rId32"/>
    <p:sldId id="398" r:id="rId33"/>
    <p:sldId id="399" r:id="rId34"/>
    <p:sldId id="400" r:id="rId35"/>
    <p:sldId id="362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3353"/>
    <a:srgbClr val="F2F2F2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32" autoAdjust="0"/>
    <p:restoredTop sz="94084" autoAdjust="0"/>
  </p:normalViewPr>
  <p:slideViewPr>
    <p:cSldViewPr snapToGrid="0">
      <p:cViewPr varScale="1">
        <p:scale>
          <a:sx n="115" d="100"/>
          <a:sy n="115" d="100"/>
        </p:scale>
        <p:origin x="67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373EF-21BC-3848-ACEF-2814881694B0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8F541-1C4F-E64D-B2F8-056A7422A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084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9CD5-1A56-4181-8A02-FBAB50102FA7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6A48-B482-4BC0-BA6E-CB42CDEB8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06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9CD5-1A56-4181-8A02-FBAB50102FA7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6A48-B482-4BC0-BA6E-CB42CDEB8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132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9CD5-1A56-4181-8A02-FBAB50102FA7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6A48-B482-4BC0-BA6E-CB42CDEB8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20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9CD5-1A56-4181-8A02-FBAB50102FA7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6A48-B482-4BC0-BA6E-CB42CDEB8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10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9CD5-1A56-4181-8A02-FBAB50102FA7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6A48-B482-4BC0-BA6E-CB42CDEB8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76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9CD5-1A56-4181-8A02-FBAB50102FA7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6A48-B482-4BC0-BA6E-CB42CDEB8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22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9CD5-1A56-4181-8A02-FBAB50102FA7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6A48-B482-4BC0-BA6E-CB42CDEB8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77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9CD5-1A56-4181-8A02-FBAB50102FA7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6A48-B482-4BC0-BA6E-CB42CDEB8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68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9CD5-1A56-4181-8A02-FBAB50102FA7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6A48-B482-4BC0-BA6E-CB42CDEB8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835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9CD5-1A56-4181-8A02-FBAB50102FA7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6A48-B482-4BC0-BA6E-CB42CDEB8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60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9CD5-1A56-4181-8A02-FBAB50102FA7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6A48-B482-4BC0-BA6E-CB42CDEB8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99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89CD5-1A56-4181-8A02-FBAB50102FA7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86A48-B482-4BC0-BA6E-CB42CDEB8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36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hyperlink" Target="mailto:golub@intecweb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22" y="858157"/>
            <a:ext cx="1961031" cy="4868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3722" y="5072559"/>
            <a:ext cx="107978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alibri (Основной текст)"/>
              </a:rPr>
              <a:t>КАК </a:t>
            </a:r>
            <a:r>
              <a:rPr lang="ru-RU" sz="2800" dirty="0">
                <a:latin typeface="Calibri (Основной текст)"/>
              </a:rPr>
              <a:t>ОБЕЗОПАСИТЬ СВОЙ БИЗНЕС И ОБЕСПЕЧИТЬ </a:t>
            </a:r>
            <a:br>
              <a:rPr lang="ru-RU" sz="2800" dirty="0">
                <a:latin typeface="Calibri (Основной текст)"/>
              </a:rPr>
            </a:br>
            <a:r>
              <a:rPr lang="ru-RU" sz="2800" dirty="0">
                <a:latin typeface="Calibri (Основной текст)"/>
              </a:rPr>
              <a:t>ЕГО СТАБИЛЬНОЕ РАЗВИТИЕ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3722" y="3328391"/>
            <a:ext cx="97818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Calibri (Основной текст)"/>
              </a:rPr>
              <a:t>АНТИХРУПКОСТЬ</a:t>
            </a:r>
            <a:br>
              <a:rPr lang="ru-RU" sz="4400" b="1" dirty="0">
                <a:latin typeface="Calibri (Основной текст)"/>
              </a:rPr>
            </a:br>
            <a:r>
              <a:rPr lang="ru-RU" sz="4400" b="1" dirty="0">
                <a:latin typeface="Calibri (Основной текст)"/>
              </a:rPr>
              <a:t>В СОВРЕМЕННЫХ УСЛОВИЯХ:</a:t>
            </a:r>
          </a:p>
        </p:txBody>
      </p:sp>
    </p:spTree>
    <p:extLst>
      <p:ext uri="{BB962C8B-B14F-4D97-AF65-F5344CB8AC3E}">
        <p14:creationId xmlns:p14="http://schemas.microsoft.com/office/powerpoint/2010/main" val="1165864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r="13316"/>
          <a:stretch/>
        </p:blipFill>
        <p:spPr>
          <a:xfrm>
            <a:off x="-12700" y="64857"/>
            <a:ext cx="12204700" cy="67931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666" y="5880149"/>
            <a:ext cx="1686063" cy="4185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57909" y="2687769"/>
            <a:ext cx="68634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Calibri (Основной текст)"/>
              </a:rPr>
              <a:t>ИТАК, К ЧЕМУ НУЖНО БЫТЬ?</a:t>
            </a:r>
            <a:endParaRPr lang="ru-RU" sz="3600" b="1" dirty="0"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3574656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r="13316"/>
          <a:stretch/>
        </p:blipFill>
        <p:spPr>
          <a:xfrm>
            <a:off x="-12700" y="64857"/>
            <a:ext cx="12204700" cy="67931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666" y="5880149"/>
            <a:ext cx="1686063" cy="4185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31691" y="2687769"/>
            <a:ext cx="31159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Calibri (Основной текст)"/>
              </a:rPr>
              <a:t>КО ВСЕМУ</a:t>
            </a:r>
            <a:endParaRPr lang="ru-RU" sz="4400" b="1" dirty="0"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006660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r="13316"/>
          <a:stretch/>
        </p:blipFill>
        <p:spPr>
          <a:xfrm>
            <a:off x="-12700" y="26757"/>
            <a:ext cx="12204700" cy="679314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966344" y="920801"/>
            <a:ext cx="4397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 (Основной текст)"/>
              </a:rPr>
              <a:t>ПРИНЦИП 2</a:t>
            </a:r>
            <a:endParaRPr lang="ru-RU" sz="2800" b="1" dirty="0">
              <a:latin typeface="Calibri (Основной текст)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666" y="5880149"/>
            <a:ext cx="1686063" cy="41856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66344" y="1969765"/>
            <a:ext cx="8468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alibri (Основной текст)"/>
              </a:rPr>
              <a:t>Стабильность важнее </a:t>
            </a:r>
            <a:r>
              <a:rPr lang="ru-RU" sz="2800" dirty="0" smtClean="0">
                <a:latin typeface="Calibri (Основной текст)"/>
              </a:rPr>
              <a:t>эффективности</a:t>
            </a:r>
            <a:endParaRPr lang="ru-RU" sz="2800" dirty="0">
              <a:latin typeface="Calibri (Основной текст)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66344" y="2622509"/>
            <a:ext cx="69879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Calibri (Основной текст)"/>
              </a:rPr>
              <a:t>Стабильность</a:t>
            </a:r>
            <a:r>
              <a:rPr lang="ru-RU" sz="2800" dirty="0">
                <a:latin typeface="Calibri (Основной текст)"/>
              </a:rPr>
              <a:t> - избыточность ресурсов</a:t>
            </a:r>
          </a:p>
        </p:txBody>
      </p:sp>
    </p:spTree>
    <p:extLst>
      <p:ext uri="{BB962C8B-B14F-4D97-AF65-F5344CB8AC3E}">
        <p14:creationId xmlns:p14="http://schemas.microsoft.com/office/powerpoint/2010/main" val="3756609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r="13316"/>
          <a:stretch/>
        </p:blipFill>
        <p:spPr>
          <a:xfrm>
            <a:off x="-12700" y="64857"/>
            <a:ext cx="12204700" cy="67931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666" y="5880149"/>
            <a:ext cx="1686063" cy="4185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45251" y="2687769"/>
            <a:ext cx="988879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400" dirty="0" smtClean="0">
                <a:latin typeface="Calibri (Основной текст)"/>
              </a:rPr>
              <a:t>КАКОЕ САМОЕ ПЛОХОЕ ЧИСЛО В БИЗНЕСЕ ?</a:t>
            </a:r>
            <a:endParaRPr lang="ru-RU" sz="3400" b="1" dirty="0"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055797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r="13316"/>
          <a:stretch/>
        </p:blipFill>
        <p:spPr>
          <a:xfrm>
            <a:off x="-12700" y="64857"/>
            <a:ext cx="12204700" cy="67931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666" y="5880149"/>
            <a:ext cx="1686063" cy="4185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4725" y="722216"/>
            <a:ext cx="2829849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0" dirty="0" smtClean="0">
                <a:latin typeface="Calibri (Основной текст)"/>
              </a:rPr>
              <a:t>1 </a:t>
            </a:r>
            <a:endParaRPr lang="ru-RU" sz="35000" b="1" dirty="0"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340372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r="13316"/>
          <a:stretch/>
        </p:blipFill>
        <p:spPr>
          <a:xfrm>
            <a:off x="-12700" y="26757"/>
            <a:ext cx="12204700" cy="67931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666" y="5880149"/>
            <a:ext cx="1686063" cy="41856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38200" y="1015348"/>
            <a:ext cx="6096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Calibri (Основной текст)"/>
              </a:rPr>
              <a:t/>
            </a:r>
            <a:br>
              <a:rPr lang="ru-RU" sz="2000" dirty="0">
                <a:solidFill>
                  <a:srgbClr val="333333"/>
                </a:solidFill>
                <a:latin typeface="Calibri (Основной текст)"/>
              </a:rPr>
            </a:br>
            <a:r>
              <a:rPr lang="ru-RU" sz="2400" b="1" dirty="0" smtClean="0">
                <a:solidFill>
                  <a:srgbClr val="333333"/>
                </a:solidFill>
                <a:latin typeface="Calibri (Основной текст)"/>
              </a:rPr>
              <a:t>ОДИН</a:t>
            </a:r>
            <a:r>
              <a:rPr lang="ru-RU" sz="2400" dirty="0" smtClean="0">
                <a:solidFill>
                  <a:srgbClr val="333333"/>
                </a:solidFill>
                <a:latin typeface="Calibri (Основной текст)"/>
              </a:rPr>
              <a:t> сотрудник</a:t>
            </a:r>
            <a:r>
              <a:rPr lang="ru-RU" sz="2400" dirty="0">
                <a:solidFill>
                  <a:srgbClr val="333333"/>
                </a:solidFill>
                <a:latin typeface="Calibri (Основной текст)"/>
              </a:rPr>
              <a:t/>
            </a:r>
            <a:br>
              <a:rPr lang="ru-RU" sz="2400" dirty="0">
                <a:solidFill>
                  <a:srgbClr val="333333"/>
                </a:solidFill>
                <a:latin typeface="Calibri (Основной текст)"/>
              </a:rPr>
            </a:br>
            <a:endParaRPr lang="ru-RU" sz="2400" dirty="0">
              <a:solidFill>
                <a:srgbClr val="333333"/>
              </a:solidFill>
              <a:latin typeface="Calibri (Основной текст)"/>
            </a:endParaRPr>
          </a:p>
          <a:p>
            <a:r>
              <a:rPr lang="ru-RU" sz="2400" b="1" dirty="0" smtClean="0">
                <a:solidFill>
                  <a:srgbClr val="333333"/>
                </a:solidFill>
                <a:latin typeface="Calibri (Основной текст)"/>
              </a:rPr>
              <a:t>ОДИН</a:t>
            </a:r>
            <a:r>
              <a:rPr lang="ru-RU" sz="2400" dirty="0" smtClean="0">
                <a:solidFill>
                  <a:srgbClr val="333333"/>
                </a:solidFill>
                <a:latin typeface="Calibri (Основной текст)"/>
              </a:rPr>
              <a:t> поставщик</a:t>
            </a:r>
            <a:r>
              <a:rPr lang="ru-RU" sz="2400" dirty="0">
                <a:solidFill>
                  <a:srgbClr val="333333"/>
                </a:solidFill>
                <a:latin typeface="Calibri (Основной текст)"/>
              </a:rPr>
              <a:t/>
            </a:r>
            <a:br>
              <a:rPr lang="ru-RU" sz="2400" dirty="0">
                <a:solidFill>
                  <a:srgbClr val="333333"/>
                </a:solidFill>
                <a:latin typeface="Calibri (Основной текст)"/>
              </a:rPr>
            </a:br>
            <a:endParaRPr lang="ru-RU" sz="2400" dirty="0">
              <a:solidFill>
                <a:srgbClr val="333333"/>
              </a:solidFill>
              <a:latin typeface="Calibri (Основной текст)"/>
            </a:endParaRPr>
          </a:p>
          <a:p>
            <a:r>
              <a:rPr lang="ru-RU" sz="2400" b="1" dirty="0" smtClean="0">
                <a:solidFill>
                  <a:srgbClr val="333333"/>
                </a:solidFill>
                <a:latin typeface="Calibri (Основной текст)"/>
              </a:rPr>
              <a:t>ОДИН </a:t>
            </a:r>
            <a:r>
              <a:rPr lang="ru-RU" sz="2400" dirty="0" smtClean="0">
                <a:solidFill>
                  <a:srgbClr val="333333"/>
                </a:solidFill>
                <a:latin typeface="Calibri (Основной текст)"/>
              </a:rPr>
              <a:t>рекламные </a:t>
            </a:r>
            <a:r>
              <a:rPr lang="ru-RU" sz="2400" dirty="0">
                <a:solidFill>
                  <a:srgbClr val="333333"/>
                </a:solidFill>
                <a:latin typeface="Calibri (Основной текст)"/>
              </a:rPr>
              <a:t>канал</a:t>
            </a:r>
          </a:p>
          <a:p>
            <a:endParaRPr lang="ru-RU" sz="2400" b="1" dirty="0" smtClean="0">
              <a:solidFill>
                <a:srgbClr val="333333"/>
              </a:solidFill>
              <a:latin typeface="Calibri (Основной текст)"/>
            </a:endParaRPr>
          </a:p>
          <a:p>
            <a:r>
              <a:rPr lang="ru-RU" sz="2400" b="1" dirty="0" smtClean="0">
                <a:solidFill>
                  <a:srgbClr val="333333"/>
                </a:solidFill>
                <a:latin typeface="Calibri (Основной текст)"/>
              </a:rPr>
              <a:t>ОДИН </a:t>
            </a:r>
            <a:r>
              <a:rPr lang="ru-RU" sz="2400" dirty="0" smtClean="0">
                <a:solidFill>
                  <a:srgbClr val="333333"/>
                </a:solidFill>
                <a:latin typeface="Calibri (Основной текст)"/>
              </a:rPr>
              <a:t>покупатель</a:t>
            </a:r>
            <a:r>
              <a:rPr lang="ru-RU" sz="2400" dirty="0">
                <a:solidFill>
                  <a:srgbClr val="333333"/>
                </a:solidFill>
                <a:latin typeface="Calibri (Основной текст)"/>
              </a:rPr>
              <a:t> </a:t>
            </a:r>
          </a:p>
          <a:p>
            <a:r>
              <a:rPr lang="ru-RU" sz="2000" dirty="0">
                <a:solidFill>
                  <a:srgbClr val="333333"/>
                </a:solidFill>
                <a:latin typeface="Calibri (Основной текст)"/>
              </a:rPr>
              <a:t/>
            </a:r>
            <a:br>
              <a:rPr lang="ru-RU" sz="2000" dirty="0">
                <a:solidFill>
                  <a:srgbClr val="333333"/>
                </a:solidFill>
                <a:latin typeface="Calibri (Основной текст)"/>
              </a:rPr>
            </a:br>
            <a:endParaRPr lang="ru-RU" sz="2000" dirty="0">
              <a:solidFill>
                <a:srgbClr val="333333"/>
              </a:solidFill>
              <a:latin typeface="Calibri (Основной текст)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77347" y="2316219"/>
            <a:ext cx="5669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333333"/>
                </a:solidFill>
                <a:latin typeface="Calibri (Основной текст)"/>
              </a:rPr>
              <a:t>ОДИН = </a:t>
            </a:r>
            <a:r>
              <a:rPr lang="ru-RU" sz="3600" b="1" dirty="0" smtClean="0">
                <a:solidFill>
                  <a:srgbClr val="333333"/>
                </a:solidFill>
                <a:latin typeface="Calibri (Основной текст)"/>
              </a:rPr>
              <a:t>ЗАВИСИМОСТЬ</a:t>
            </a:r>
            <a:endParaRPr lang="ru-RU" sz="3600" b="1" dirty="0">
              <a:solidFill>
                <a:srgbClr val="333333"/>
              </a:solidFill>
              <a:latin typeface="Calibri (Основной текст)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4790347"/>
            <a:ext cx="7909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333333"/>
                </a:solidFill>
                <a:latin typeface="Calibri (Основной текст)"/>
              </a:rPr>
              <a:t>Даже мать природа дала нам две руки, две ноги и т.д.</a:t>
            </a:r>
            <a:endParaRPr lang="ru-RU" sz="2400" dirty="0"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64551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r="13316"/>
          <a:stretch/>
        </p:blipFill>
        <p:spPr>
          <a:xfrm>
            <a:off x="-12700" y="0"/>
            <a:ext cx="12204700" cy="67931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666" y="5880149"/>
            <a:ext cx="1686063" cy="4185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2753" y="2506713"/>
            <a:ext cx="6096000" cy="22398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Calibri (Основной текст)"/>
              </a:rPr>
              <a:t>Доллар?</a:t>
            </a:r>
            <a:endParaRPr lang="ru-RU" sz="2400" dirty="0">
              <a:latin typeface="Calibri (Основной текст)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Calibri (Основной текст)"/>
              </a:rPr>
              <a:t>Рубль?</a:t>
            </a:r>
            <a:endParaRPr lang="ru-RU" sz="2400" dirty="0">
              <a:latin typeface="Calibri (Основной текст)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Calibri (Основной текст)"/>
              </a:rPr>
              <a:t>Золото?</a:t>
            </a:r>
            <a:endParaRPr lang="ru-RU" sz="2400" dirty="0">
              <a:latin typeface="Calibri (Основной текст)"/>
            </a:endParaRPr>
          </a:p>
          <a:p>
            <a:pPr>
              <a:lnSpc>
                <a:spcPct val="150000"/>
              </a:lnSpc>
            </a:pPr>
            <a:r>
              <a:rPr lang="ru-RU" sz="2400" dirty="0" err="1" smtClean="0">
                <a:latin typeface="Calibri (Основной текст)"/>
              </a:rPr>
              <a:t>Криптовалюты</a:t>
            </a:r>
            <a:r>
              <a:rPr lang="ru-RU" sz="2400" dirty="0" smtClean="0">
                <a:latin typeface="Calibri (Основной текст)"/>
              </a:rPr>
              <a:t>?</a:t>
            </a:r>
            <a:endParaRPr lang="ru-RU" sz="2400" dirty="0">
              <a:latin typeface="Calibri (Основной текст)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2753" y="1008981"/>
            <a:ext cx="52668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alibri (Основной текст)"/>
              </a:rPr>
              <a:t>ДРУГОЙ ПРИМЕР – </a:t>
            </a:r>
          </a:p>
          <a:p>
            <a:r>
              <a:rPr lang="ru-RU" sz="2800" b="1" dirty="0" smtClean="0">
                <a:latin typeface="Calibri (Основной текст)"/>
              </a:rPr>
              <a:t>В ЧЕМ ХРАНИТЬ ДЕНЬГИ ?</a:t>
            </a:r>
            <a:endParaRPr lang="ru-RU" sz="2800" b="1" dirty="0"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238306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r="13316"/>
          <a:stretch/>
        </p:blipFill>
        <p:spPr>
          <a:xfrm>
            <a:off x="-12700" y="0"/>
            <a:ext cx="12204700" cy="67931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666" y="5880149"/>
            <a:ext cx="1686063" cy="4185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2752" y="2966140"/>
            <a:ext cx="928644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Calibri (Основной текст)"/>
              </a:rPr>
              <a:t>Что </a:t>
            </a:r>
            <a:r>
              <a:rPr lang="ru-RU" sz="2400" dirty="0">
                <a:latin typeface="Calibri (Основной текст)"/>
              </a:rPr>
              <a:t>делаем </a:t>
            </a:r>
            <a:r>
              <a:rPr lang="ru-RU" sz="2400" dirty="0" smtClean="0">
                <a:latin typeface="Calibri (Основной текст)"/>
              </a:rPr>
              <a:t>– смотрим </a:t>
            </a:r>
            <a:r>
              <a:rPr lang="ru-RU" sz="2400" dirty="0">
                <a:latin typeface="Calibri (Основной текст)"/>
              </a:rPr>
              <a:t>где у нас тонко, там и добавляем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2753" y="1770981"/>
            <a:ext cx="67845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alibri (Основной текст)"/>
              </a:rPr>
              <a:t>ПРАВИЛЬНЫЙ ОТВЕТ– </a:t>
            </a:r>
          </a:p>
          <a:p>
            <a:r>
              <a:rPr lang="ru-RU" sz="2800" b="1" dirty="0" smtClean="0">
                <a:latin typeface="Calibri (Основной текст)"/>
              </a:rPr>
              <a:t>В ЧЕТЫРЕХ ИНСТРУМЕНТАХ СРАЗУ</a:t>
            </a:r>
            <a:endParaRPr lang="ru-RU" sz="2800" b="1" dirty="0"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3728704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r="13316"/>
          <a:stretch/>
        </p:blipFill>
        <p:spPr>
          <a:xfrm>
            <a:off x="-12700" y="26757"/>
            <a:ext cx="12204700" cy="679314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966344" y="920801"/>
            <a:ext cx="4397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 (Основной текст)"/>
              </a:rPr>
              <a:t>ПРИНЦИП 3</a:t>
            </a:r>
            <a:endParaRPr lang="ru-RU" sz="2800" b="1" dirty="0">
              <a:latin typeface="Calibri (Основной текст)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666" y="5880149"/>
            <a:ext cx="1686063" cy="41856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66344" y="1659921"/>
            <a:ext cx="8468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33333"/>
                </a:solidFill>
                <a:latin typeface="Calibri (Основной текст)"/>
              </a:rPr>
              <a:t>Диверсификация по принципу штанги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66344" y="2792904"/>
            <a:ext cx="8468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333"/>
                </a:solidFill>
                <a:latin typeface="Calibri (Основной текст)"/>
              </a:rPr>
              <a:t>80% - максимально консервативные направления - </a:t>
            </a:r>
            <a:r>
              <a:rPr lang="ru-RU" sz="2400" dirty="0">
                <a:solidFill>
                  <a:srgbClr val="333333"/>
                </a:solidFill>
                <a:latin typeface="Calibri (Основной текст)"/>
              </a:rPr>
              <a:t>цель которых сохранить </a:t>
            </a:r>
            <a:r>
              <a:rPr lang="ru-RU" sz="2400" dirty="0" smtClean="0">
                <a:solidFill>
                  <a:srgbClr val="333333"/>
                </a:solidFill>
                <a:latin typeface="Calibri (Основной текст)"/>
              </a:rPr>
              <a:t>капитал</a:t>
            </a:r>
            <a:r>
              <a:rPr lang="ru-RU" sz="2400" dirty="0">
                <a:solidFill>
                  <a:srgbClr val="333333"/>
                </a:solidFill>
                <a:latin typeface="Calibri (Основной текст)"/>
              </a:rPr>
              <a:t> </a:t>
            </a:r>
            <a:endParaRPr lang="ru-RU" sz="2400" dirty="0" smtClean="0">
              <a:solidFill>
                <a:srgbClr val="333333"/>
              </a:solidFill>
              <a:latin typeface="Calibri (Основной текст)"/>
            </a:endParaRPr>
          </a:p>
          <a:p>
            <a:endParaRPr lang="ru-RU" sz="2400" dirty="0">
              <a:solidFill>
                <a:srgbClr val="333333"/>
              </a:solidFill>
              <a:latin typeface="Calibri (Основной текст)"/>
            </a:endParaRPr>
          </a:p>
          <a:p>
            <a:r>
              <a:rPr lang="ru-RU" sz="2400" b="1" dirty="0">
                <a:solidFill>
                  <a:srgbClr val="333333"/>
                </a:solidFill>
                <a:latin typeface="Calibri (Основной текст)"/>
              </a:rPr>
              <a:t>20% - максимально рискованные направления </a:t>
            </a:r>
            <a:r>
              <a:rPr lang="ru-RU" sz="2400" b="1" dirty="0" smtClean="0">
                <a:solidFill>
                  <a:srgbClr val="333333"/>
                </a:solidFill>
                <a:latin typeface="Calibri (Основной текст)"/>
              </a:rPr>
              <a:t>– </a:t>
            </a:r>
          </a:p>
          <a:p>
            <a:r>
              <a:rPr lang="ru-RU" sz="2400" dirty="0" smtClean="0">
                <a:solidFill>
                  <a:srgbClr val="333333"/>
                </a:solidFill>
                <a:latin typeface="Calibri (Основной текст)"/>
              </a:rPr>
              <a:t>цель </a:t>
            </a:r>
            <a:r>
              <a:rPr lang="ru-RU" sz="2400" dirty="0">
                <a:solidFill>
                  <a:srgbClr val="333333"/>
                </a:solidFill>
                <a:latin typeface="Calibri (Основной текст)"/>
              </a:rPr>
              <a:t>которых обеспечить максимальный рост капитала</a:t>
            </a:r>
            <a:endParaRPr lang="ru-RU" sz="2400" b="0" dirty="0">
              <a:solidFill>
                <a:srgbClr val="333333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4079805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r="13316"/>
          <a:stretch/>
        </p:blipFill>
        <p:spPr>
          <a:xfrm>
            <a:off x="-12700" y="26757"/>
            <a:ext cx="12204700" cy="679314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966344" y="1060501"/>
            <a:ext cx="4397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 (Основной текст)"/>
              </a:rPr>
              <a:t>НАПРИМЕР:</a:t>
            </a:r>
            <a:endParaRPr lang="ru-RU" sz="2800" b="1" dirty="0">
              <a:latin typeface="Calibri (Основной текст)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666" y="5880149"/>
            <a:ext cx="1686063" cy="4185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66344" y="2265826"/>
            <a:ext cx="99556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333333"/>
                </a:solidFill>
                <a:latin typeface="Calibri (Основной текст)"/>
              </a:rPr>
              <a:t>80</a:t>
            </a:r>
            <a:r>
              <a:rPr lang="ru-RU" sz="2400" b="1" dirty="0" smtClean="0">
                <a:solidFill>
                  <a:srgbClr val="333333"/>
                </a:solidFill>
                <a:latin typeface="Calibri (Основной текст)"/>
              </a:rPr>
              <a:t>% - </a:t>
            </a:r>
            <a:r>
              <a:rPr lang="ru-RU" sz="2400" dirty="0">
                <a:solidFill>
                  <a:srgbClr val="333333"/>
                </a:solidFill>
                <a:latin typeface="Calibri (Основной текст)"/>
              </a:rPr>
              <a:t>инвестиций в недвижимость и </a:t>
            </a:r>
            <a:r>
              <a:rPr lang="ru-RU" sz="2400" dirty="0" smtClean="0">
                <a:solidFill>
                  <a:srgbClr val="333333"/>
                </a:solidFill>
                <a:latin typeface="Calibri (Основной текст)"/>
              </a:rPr>
              <a:t>облигации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333333"/>
                </a:solidFill>
                <a:latin typeface="Calibri (Основной текст)"/>
              </a:rPr>
              <a:t>20% - </a:t>
            </a:r>
            <a:r>
              <a:rPr lang="ru-RU" sz="2400" dirty="0" err="1" smtClean="0">
                <a:solidFill>
                  <a:srgbClr val="333333"/>
                </a:solidFill>
                <a:latin typeface="Calibri (Основной текст)"/>
              </a:rPr>
              <a:t>высокорискованные</a:t>
            </a:r>
            <a:r>
              <a:rPr lang="ru-RU" sz="2400" dirty="0" smtClean="0">
                <a:solidFill>
                  <a:srgbClr val="333333"/>
                </a:solidFill>
                <a:latin typeface="Calibri (Основной текст)"/>
              </a:rPr>
              <a:t> </a:t>
            </a:r>
            <a:r>
              <a:rPr lang="ru-RU" sz="2400" dirty="0">
                <a:solidFill>
                  <a:srgbClr val="333333"/>
                </a:solidFill>
                <a:latin typeface="Calibri (Основной текст)"/>
              </a:rPr>
              <a:t>активы - </a:t>
            </a:r>
            <a:r>
              <a:rPr lang="ru-RU" sz="2400" dirty="0" err="1">
                <a:solidFill>
                  <a:srgbClr val="333333"/>
                </a:solidFill>
                <a:latin typeface="Calibri (Основной текст)"/>
              </a:rPr>
              <a:t>криптовалюты</a:t>
            </a:r>
            <a:r>
              <a:rPr lang="ru-RU" sz="2400" dirty="0">
                <a:solidFill>
                  <a:srgbClr val="333333"/>
                </a:solidFill>
                <a:latin typeface="Calibri (Основной текст)"/>
              </a:rPr>
              <a:t>, акции 3 </a:t>
            </a:r>
            <a:r>
              <a:rPr lang="ru-RU" sz="2400" dirty="0" smtClean="0">
                <a:solidFill>
                  <a:srgbClr val="333333"/>
                </a:solidFill>
                <a:latin typeface="Calibri (Основной текст)"/>
              </a:rPr>
              <a:t>эшелона</a:t>
            </a:r>
            <a:endParaRPr lang="ru-RU" sz="2400" dirty="0">
              <a:solidFill>
                <a:srgbClr val="333333"/>
              </a:solidFill>
              <a:latin typeface="Calibri (Основной текст)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333333"/>
                </a:solidFill>
                <a:latin typeface="Calibri (Основной текст)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333333"/>
                </a:solidFill>
                <a:latin typeface="Calibri (Основной текст)"/>
              </a:rPr>
              <a:t>80% - </a:t>
            </a:r>
            <a:r>
              <a:rPr lang="ru-RU" sz="2400" dirty="0">
                <a:solidFill>
                  <a:srgbClr val="333333"/>
                </a:solidFill>
                <a:latin typeface="Calibri (Основной текст)"/>
              </a:rPr>
              <a:t>готовые решения на 1С-Битрикс услуги маркетинга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333333"/>
                </a:solidFill>
                <a:latin typeface="Calibri (Основной текст)"/>
              </a:rPr>
              <a:t>20% - </a:t>
            </a:r>
            <a:r>
              <a:rPr lang="ru-RU" sz="2400" dirty="0" err="1">
                <a:solidFill>
                  <a:srgbClr val="333333"/>
                </a:solidFill>
                <a:latin typeface="Calibri (Основной текст)"/>
              </a:rPr>
              <a:t>стартапы</a:t>
            </a:r>
            <a:r>
              <a:rPr lang="ru-RU" sz="2400" dirty="0">
                <a:solidFill>
                  <a:srgbClr val="333333"/>
                </a:solidFill>
                <a:latin typeface="Calibri (Основной текст)"/>
              </a:rPr>
              <a:t> инсайдер, партнёрские магазины</a:t>
            </a:r>
          </a:p>
        </p:txBody>
      </p:sp>
    </p:spTree>
    <p:extLst>
      <p:ext uri="{BB962C8B-B14F-4D97-AF65-F5344CB8AC3E}">
        <p14:creationId xmlns:p14="http://schemas.microsoft.com/office/powerpoint/2010/main" val="4266001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r="13316"/>
          <a:stretch/>
        </p:blipFill>
        <p:spPr>
          <a:xfrm>
            <a:off x="-12700" y="-85725"/>
            <a:ext cx="12204700" cy="69291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38521" y="1374570"/>
            <a:ext cx="93500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Calibri (Основной текст)"/>
              </a:rPr>
              <a:t>ПО МОТИВАМ КНИГ </a:t>
            </a:r>
          </a:p>
          <a:p>
            <a:r>
              <a:rPr lang="ru-RU" sz="4000" b="1" dirty="0" smtClean="0">
                <a:latin typeface="Calibri (Основной текст)"/>
              </a:rPr>
              <a:t>ЧЁРНЫЙ ЛЕБЕДЬ, АНТИХРУПКОСТЬ</a:t>
            </a:r>
            <a:endParaRPr lang="ru-RU" sz="4000" b="1" dirty="0">
              <a:latin typeface="Calibri (Основной текст)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8521" y="3226308"/>
            <a:ext cx="3320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/>
              <a:t>(</a:t>
            </a:r>
            <a:r>
              <a:rPr lang="ru-RU" sz="2400" i="1" dirty="0" err="1" smtClean="0"/>
              <a:t>Нассим</a:t>
            </a:r>
            <a:r>
              <a:rPr lang="ru-RU" sz="2400" i="1" dirty="0" smtClean="0"/>
              <a:t> </a:t>
            </a:r>
            <a:r>
              <a:rPr lang="ru-RU" sz="2400" i="1" dirty="0"/>
              <a:t>Николас </a:t>
            </a:r>
            <a:r>
              <a:rPr lang="ru-RU" sz="2400" i="1" dirty="0" err="1" smtClean="0"/>
              <a:t>Талеб</a:t>
            </a:r>
            <a:r>
              <a:rPr lang="ru-RU" sz="2400" i="1" dirty="0" smtClean="0"/>
              <a:t>)</a:t>
            </a:r>
            <a:endParaRPr lang="ru-RU" sz="2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38521" y="4419914"/>
            <a:ext cx="8468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Книга </a:t>
            </a:r>
            <a:r>
              <a:rPr lang="ru-RU" sz="2400"/>
              <a:t>о </a:t>
            </a:r>
            <a:r>
              <a:rPr lang="ru-RU" sz="2400" smtClean="0"/>
              <a:t>том, </a:t>
            </a:r>
            <a:r>
              <a:rPr lang="ru-RU" sz="2400" dirty="0"/>
              <a:t>как быть готовым к приходам Чёрных </a:t>
            </a:r>
            <a:r>
              <a:rPr lang="ru-RU" sz="2400" dirty="0" smtClean="0"/>
              <a:t>лебедей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666" y="5880149"/>
            <a:ext cx="1686063" cy="41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12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r="13316"/>
          <a:stretch/>
        </p:blipFill>
        <p:spPr>
          <a:xfrm>
            <a:off x="-12700" y="26757"/>
            <a:ext cx="12204700" cy="679314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966344" y="920801"/>
            <a:ext cx="4397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 (Основной текст)"/>
              </a:rPr>
              <a:t>ПРИНЦИП 4</a:t>
            </a:r>
            <a:endParaRPr lang="ru-RU" sz="2800" b="1" dirty="0">
              <a:latin typeface="Calibri (Основной текст)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666" y="5880149"/>
            <a:ext cx="1686063" cy="41856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66344" y="1723421"/>
            <a:ext cx="8468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33333"/>
                </a:solidFill>
                <a:latin typeface="Calibri (Основной текст)"/>
              </a:rPr>
              <a:t>Безопасность-превыше всего</a:t>
            </a:r>
            <a:endParaRPr lang="ru-RU" sz="2800" dirty="0">
              <a:solidFill>
                <a:srgbClr val="333333"/>
              </a:solidFill>
              <a:latin typeface="Calibri (Основной текст)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971" y="3489380"/>
            <a:ext cx="28967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 (Основной текст)"/>
              </a:rPr>
              <a:t>Информационная безопасность </a:t>
            </a:r>
          </a:p>
          <a:p>
            <a:r>
              <a:rPr lang="ru-RU" dirty="0" smtClean="0">
                <a:latin typeface="Calibri (Основной текст)"/>
              </a:rPr>
              <a:t>на первом </a:t>
            </a:r>
            <a:r>
              <a:rPr lang="ru-RU" dirty="0">
                <a:latin typeface="Calibri (Основной текст)"/>
              </a:rPr>
              <a:t>плане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66344" y="2878928"/>
            <a:ext cx="3026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effectLst/>
                <a:latin typeface="Calibri (Основной текст)"/>
              </a:rPr>
              <a:t>01</a:t>
            </a:r>
            <a:endParaRPr lang="ru-RU" sz="3200" b="1" dirty="0">
              <a:latin typeface="Calibri (Основной текст)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40581" y="3491220"/>
            <a:ext cx="2324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 (Основной текст)"/>
              </a:rPr>
              <a:t>Хакерские атаки </a:t>
            </a:r>
            <a:endParaRPr lang="ru-RU" dirty="0" smtClean="0">
              <a:latin typeface="Calibri (Основной текст)"/>
            </a:endParaRPr>
          </a:p>
          <a:p>
            <a:r>
              <a:rPr lang="ru-RU" dirty="0" smtClean="0">
                <a:latin typeface="Calibri (Основной текст)"/>
              </a:rPr>
              <a:t>на </a:t>
            </a:r>
            <a:r>
              <a:rPr lang="ru-RU" dirty="0">
                <a:latin typeface="Calibri (Основной текст)"/>
              </a:rPr>
              <a:t>инфраструктуру, банковские счета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34953" y="2880768"/>
            <a:ext cx="3026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effectLst/>
                <a:latin typeface="Calibri (Основной текст)"/>
              </a:rPr>
              <a:t>02</a:t>
            </a:r>
            <a:endParaRPr lang="ru-RU" sz="3200" b="1" dirty="0">
              <a:latin typeface="Calibri (Основной текст)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09189" y="3489380"/>
            <a:ext cx="42390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 (Основной текст)"/>
              </a:rPr>
              <a:t>Хакерские атаки стали полулегальными на западе - осуществляются с молчаливого согласия правоохранительных органов западных стран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703562" y="2878928"/>
            <a:ext cx="3026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effectLst/>
                <a:latin typeface="Calibri (Основной текст)"/>
              </a:rPr>
              <a:t>03</a:t>
            </a:r>
            <a:endParaRPr lang="ru-RU" sz="3200" b="1" dirty="0"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669550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r="13316"/>
          <a:stretch/>
        </p:blipFill>
        <p:spPr>
          <a:xfrm>
            <a:off x="-12700" y="0"/>
            <a:ext cx="12204700" cy="67931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92" y="5706405"/>
            <a:ext cx="1686063" cy="4185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66344" y="950495"/>
            <a:ext cx="33643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 (Основной текст)"/>
              </a:rPr>
              <a:t>БЭКАПОВ МНОГО НЕ БЫВАЕТ</a:t>
            </a:r>
            <a:endParaRPr lang="ru-RU" sz="2800" b="1" dirty="0">
              <a:latin typeface="Calibri (Основной текст)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43259" y="1100227"/>
            <a:ext cx="48343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Calibri (Основной текст)"/>
              </a:rPr>
              <a:t>ПРАВИЛА ХОРОШЕГО БЭКАПА:</a:t>
            </a:r>
            <a:endParaRPr lang="ru-RU" sz="2200" b="1" dirty="0">
              <a:latin typeface="Calibri (Основной текст)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09073" y="2184697"/>
            <a:ext cx="4068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 (Основной текст)"/>
              </a:rPr>
              <a:t>Хранится в изолированной среде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443260" y="2130501"/>
            <a:ext cx="3026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effectLst/>
                <a:latin typeface="Calibri (Основной текст)"/>
              </a:rPr>
              <a:t>01</a:t>
            </a:r>
            <a:endParaRPr lang="ru-RU" sz="3200" b="1" dirty="0">
              <a:latin typeface="Calibri (Основной текст)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209072" y="2945720"/>
            <a:ext cx="4068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 (Основной текст)"/>
              </a:rPr>
              <a:t>Храниться отдельно от устройства </a:t>
            </a:r>
            <a:r>
              <a:rPr lang="ru-RU" dirty="0" err="1">
                <a:latin typeface="Calibri (Основной текст)"/>
              </a:rPr>
              <a:t>бэкапа</a:t>
            </a:r>
            <a:endParaRPr lang="ru-RU" dirty="0">
              <a:latin typeface="Calibri (Основной текст)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443260" y="2878059"/>
            <a:ext cx="3026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effectLst/>
                <a:latin typeface="Calibri (Основной текст)"/>
              </a:rPr>
              <a:t>02</a:t>
            </a:r>
            <a:endParaRPr lang="ru-RU" sz="3200" b="1" dirty="0">
              <a:latin typeface="Calibri (Основной текст)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209073" y="4572776"/>
            <a:ext cx="3797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 (Основной текст)"/>
              </a:rPr>
              <a:t>Имеет дубли</a:t>
            </a:r>
            <a:endParaRPr lang="ru-RU" dirty="0">
              <a:latin typeface="Calibri (Основной текст)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443260" y="4465055"/>
            <a:ext cx="3026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effectLst/>
                <a:latin typeface="Calibri (Основной текст)"/>
              </a:rPr>
              <a:t>04</a:t>
            </a:r>
            <a:endParaRPr lang="ru-RU" sz="3200" b="1" dirty="0">
              <a:latin typeface="Calibri (Основной текст)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209072" y="5383240"/>
            <a:ext cx="4668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 (Основной текст)"/>
              </a:rPr>
              <a:t>Есть возможность откатиться в глубину от трех до шести месяцев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443260" y="5275519"/>
            <a:ext cx="3026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effectLst/>
                <a:latin typeface="Calibri (Основной текст)"/>
              </a:rPr>
              <a:t>05</a:t>
            </a:r>
            <a:endParaRPr lang="ru-RU" sz="3200" b="1" dirty="0">
              <a:latin typeface="Calibri (Основной текст)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209073" y="3822495"/>
            <a:ext cx="3797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 (Основной текст)"/>
              </a:rPr>
              <a:t>Системно </a:t>
            </a:r>
            <a:r>
              <a:rPr lang="ru-RU" dirty="0" smtClean="0">
                <a:latin typeface="Calibri (Основной текст)"/>
              </a:rPr>
              <a:t>обновляется</a:t>
            </a:r>
            <a:endParaRPr lang="ru-RU" dirty="0">
              <a:latin typeface="Calibri (Основной текст)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443260" y="3714774"/>
            <a:ext cx="3026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effectLst/>
                <a:latin typeface="Calibri (Основной текст)"/>
              </a:rPr>
              <a:t>03</a:t>
            </a:r>
            <a:endParaRPr lang="ru-RU" sz="3200" b="1" dirty="0"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617759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r="13316"/>
          <a:stretch/>
        </p:blipFill>
        <p:spPr>
          <a:xfrm>
            <a:off x="-12700" y="664"/>
            <a:ext cx="12204700" cy="67931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92" y="5706405"/>
            <a:ext cx="1686063" cy="4185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66344" y="950495"/>
            <a:ext cx="38977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 (Основной текст)"/>
              </a:rPr>
              <a:t>ИНФОРМАЦИОННАЯ БЕЗОПАСНОСТЬ</a:t>
            </a:r>
            <a:endParaRPr lang="ru-RU" sz="2800" b="1" dirty="0">
              <a:latin typeface="Calibri (Основной текст)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74162" y="1625360"/>
            <a:ext cx="42336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 (Основной текст)"/>
              </a:rPr>
              <a:t>Правильная настройка учетных политик - 90% успеха защиты </a:t>
            </a:r>
            <a:r>
              <a:rPr lang="ru-RU" sz="2000" dirty="0" smtClean="0">
                <a:latin typeface="Calibri (Основной текст)"/>
              </a:rPr>
              <a:t>инфраструктуры</a:t>
            </a:r>
            <a:endParaRPr lang="ru-RU" sz="2000" dirty="0">
              <a:latin typeface="Calibri (Основной текст)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171849" y="1585495"/>
            <a:ext cx="3026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effectLst/>
                <a:latin typeface="Calibri (Основной текст)"/>
              </a:rPr>
              <a:t>01</a:t>
            </a:r>
            <a:endParaRPr lang="ru-RU" sz="3200" b="1" dirty="0">
              <a:latin typeface="Calibri (Основной текст)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895742" y="2849282"/>
            <a:ext cx="4068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 (Основной текст)"/>
              </a:rPr>
              <a:t>Архивировать виртуальную среду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193430" y="2808807"/>
            <a:ext cx="3026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effectLst/>
                <a:latin typeface="Calibri (Основной текст)"/>
              </a:rPr>
              <a:t>02</a:t>
            </a:r>
            <a:endParaRPr lang="ru-RU" sz="3200" b="1" dirty="0">
              <a:latin typeface="Calibri (Основной текст)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895743" y="5157318"/>
            <a:ext cx="37971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Calibri (Основной текст)"/>
              </a:rPr>
              <a:t>Бэкап</a:t>
            </a:r>
            <a:r>
              <a:rPr lang="ru-RU" sz="2000" dirty="0">
                <a:latin typeface="Calibri (Основной текст)"/>
              </a:rPr>
              <a:t> облачной документов </a:t>
            </a:r>
            <a:endParaRPr lang="ru-RU" sz="2000" dirty="0" smtClean="0">
              <a:latin typeface="Calibri (Основной текст)"/>
            </a:endParaRPr>
          </a:p>
          <a:p>
            <a:r>
              <a:rPr lang="ru-RU" sz="2000" dirty="0" smtClean="0">
                <a:latin typeface="Calibri (Основной текст)"/>
              </a:rPr>
              <a:t>и </a:t>
            </a:r>
            <a:r>
              <a:rPr lang="ru-RU" sz="2000" dirty="0">
                <a:latin typeface="Calibri (Основной текст)"/>
              </a:rPr>
              <a:t>баз данных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193430" y="5111153"/>
            <a:ext cx="3026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effectLst/>
                <a:latin typeface="Calibri (Основной текст)"/>
              </a:rPr>
              <a:t>04</a:t>
            </a:r>
            <a:endParaRPr lang="ru-RU" sz="3200" b="1" dirty="0">
              <a:latin typeface="Calibri (Основной текст)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895743" y="3875726"/>
            <a:ext cx="462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 (Основной текст)"/>
              </a:rPr>
              <a:t>Ограничения по IP, кэшам, цифровым ключам, </a:t>
            </a:r>
            <a:r>
              <a:rPr lang="ru-RU" sz="2000" dirty="0" err="1">
                <a:latin typeface="Calibri (Основной текст)"/>
              </a:rPr>
              <a:t>файрвол</a:t>
            </a:r>
            <a:r>
              <a:rPr lang="ru-RU" sz="2000" dirty="0">
                <a:latin typeface="Calibri (Основной текст)"/>
              </a:rPr>
              <a:t>, сложные пароли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193430" y="3806739"/>
            <a:ext cx="3026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effectLst/>
                <a:latin typeface="Calibri (Основной текст)"/>
              </a:rPr>
              <a:t>03</a:t>
            </a:r>
            <a:endParaRPr lang="ru-RU" sz="3200" b="1" dirty="0"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433341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r="13316"/>
          <a:stretch/>
        </p:blipFill>
        <p:spPr>
          <a:xfrm>
            <a:off x="-12700" y="26757"/>
            <a:ext cx="12204700" cy="679314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966344" y="920801"/>
            <a:ext cx="4397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 (Основной текст)"/>
              </a:rPr>
              <a:t>ПРИНЦИП 5</a:t>
            </a:r>
            <a:endParaRPr lang="ru-RU" sz="2800" b="1" dirty="0">
              <a:latin typeface="Calibri (Основной текст)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666" y="5880149"/>
            <a:ext cx="1686063" cy="41856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66344" y="1748821"/>
            <a:ext cx="8468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 (Основной текст)"/>
              </a:rPr>
              <a:t>Социальный актив - или ничего не проходит бесследно - все когда-нибудь пригождается </a:t>
            </a:r>
            <a:endParaRPr lang="ru-RU" sz="2400" dirty="0">
              <a:solidFill>
                <a:srgbClr val="333333"/>
              </a:solidFill>
              <a:latin typeface="Calibri (Основной текст)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6344" y="2859218"/>
            <a:ext cx="8468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 (Основной текст)"/>
              </a:rPr>
              <a:t>Правильный образ жизни всегда приводит к правильному </a:t>
            </a:r>
            <a:r>
              <a:rPr lang="ru-RU" sz="2400" dirty="0" smtClean="0">
                <a:latin typeface="Calibri (Основной текст)"/>
              </a:rPr>
              <a:t>результату</a:t>
            </a:r>
            <a:endParaRPr lang="ru-RU" sz="2400" dirty="0"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2245391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r="13316"/>
          <a:stretch/>
        </p:blipFill>
        <p:spPr>
          <a:xfrm>
            <a:off x="-12700" y="26757"/>
            <a:ext cx="12204700" cy="679314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966344" y="920801"/>
            <a:ext cx="4397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 (Основной текст)"/>
              </a:rPr>
              <a:t>ПРИНЦИП 6</a:t>
            </a:r>
            <a:endParaRPr lang="ru-RU" sz="2800" b="1" dirty="0">
              <a:latin typeface="Calibri (Основной текст)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666" y="5880149"/>
            <a:ext cx="1686063" cy="41856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66344" y="1748821"/>
            <a:ext cx="8468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Используйте самый ценный </a:t>
            </a:r>
            <a:r>
              <a:rPr lang="ru-RU" sz="2800" dirty="0" smtClean="0"/>
              <a:t>ресурс: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66344" y="2338065"/>
            <a:ext cx="8468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ВКЛЮЧАЙТЕ ГОЛОВУ!</a:t>
            </a:r>
            <a:endParaRPr lang="ru-RU" sz="3600" b="1" dirty="0"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4229567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r="13316"/>
          <a:stretch/>
        </p:blipFill>
        <p:spPr>
          <a:xfrm>
            <a:off x="-12700" y="26757"/>
            <a:ext cx="12204700" cy="679314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966344" y="920801"/>
            <a:ext cx="4397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 (Основной текст)"/>
              </a:rPr>
              <a:t>ПРИНЦИП 7</a:t>
            </a:r>
            <a:endParaRPr lang="ru-RU" sz="2800" b="1" dirty="0">
              <a:latin typeface="Calibri (Основной текст)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666" y="5880149"/>
            <a:ext cx="1686063" cy="41856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66344" y="1876400"/>
            <a:ext cx="8468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 (Основной текст)"/>
              </a:rPr>
              <a:t>Работать нужно не больше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66344" y="2465644"/>
            <a:ext cx="8468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 (Основной текст)"/>
              </a:rPr>
              <a:t>Работать нужно умнее</a:t>
            </a:r>
          </a:p>
        </p:txBody>
      </p:sp>
    </p:spTree>
    <p:extLst>
      <p:ext uri="{BB962C8B-B14F-4D97-AF65-F5344CB8AC3E}">
        <p14:creationId xmlns:p14="http://schemas.microsoft.com/office/powerpoint/2010/main" val="3206572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r="13316"/>
          <a:stretch/>
        </p:blipFill>
        <p:spPr>
          <a:xfrm>
            <a:off x="-12700" y="26757"/>
            <a:ext cx="12204700" cy="67931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666" y="5880149"/>
            <a:ext cx="1686063" cy="41856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855482" y="2490300"/>
            <a:ext cx="846833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dirty="0" smtClean="0">
                <a:latin typeface="Calibri (Основной текст)"/>
              </a:rPr>
              <a:t>КАКИЕ ЕСТЬ СЛОЖНОСТИ?</a:t>
            </a:r>
            <a:endParaRPr lang="ru-RU" sz="3400" dirty="0"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2755100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1" r="6498" b="7827"/>
          <a:stretch/>
        </p:blipFill>
        <p:spPr>
          <a:xfrm>
            <a:off x="0" y="-25399"/>
            <a:ext cx="5803900" cy="68961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10735" y="772905"/>
            <a:ext cx="496456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alibri (Основной текст)"/>
              </a:rPr>
              <a:t>УХОД КЛЮЧЕВЫХ РАЗРАБОТЧИКОВ ПО </a:t>
            </a:r>
          </a:p>
          <a:p>
            <a:r>
              <a:rPr lang="ru-RU" sz="2800" dirty="0" smtClean="0">
                <a:latin typeface="Calibri (Основной текст)"/>
              </a:rPr>
              <a:t>ИЗ РОССИИ – </a:t>
            </a:r>
          </a:p>
          <a:p>
            <a:endParaRPr lang="ru-RU" sz="2800" dirty="0" smtClean="0">
              <a:latin typeface="Calibri (Основной текст)"/>
            </a:endParaRPr>
          </a:p>
          <a:p>
            <a:r>
              <a:rPr lang="ru-RU" sz="2800" b="1" dirty="0" smtClean="0">
                <a:latin typeface="Calibri (Основной текст)"/>
              </a:rPr>
              <a:t>ОТСУТСТВИЕ ОБНОВЛЕНИЙ ДЛЯ РОССИЙСКИХ КАМПАНИЙ</a:t>
            </a:r>
            <a:endParaRPr lang="ru-RU" sz="2800" b="1" dirty="0">
              <a:latin typeface="Calibri (Основной текст)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414635" y="772905"/>
            <a:ext cx="4977265" cy="1292661"/>
            <a:chOff x="6571741" y="604210"/>
            <a:chExt cx="4977265" cy="1292661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594519" y="1188985"/>
              <a:ext cx="495448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latin typeface="Calibri (Основной текст)"/>
                </a:rPr>
                <a:t>Отечественные аналоги зарубежного ПО </a:t>
              </a:r>
              <a:r>
                <a:rPr lang="ru-RU" sz="2000" dirty="0" err="1">
                  <a:latin typeface="Calibri (Основной текст)"/>
                </a:rPr>
                <a:t>переходим.рф</a:t>
              </a:r>
              <a:endParaRPr lang="ru-RU" sz="2000" dirty="0">
                <a:latin typeface="Calibri (Основной текст)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571741" y="604210"/>
              <a:ext cx="30262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chemeClr val="bg2">
                      <a:lumMod val="75000"/>
                    </a:schemeClr>
                  </a:solidFill>
                  <a:effectLst/>
                  <a:latin typeface="Calibri (Основной текст)"/>
                </a:rPr>
                <a:t>01</a:t>
              </a:r>
              <a:endParaRPr lang="ru-RU" sz="3200" b="1" dirty="0">
                <a:solidFill>
                  <a:schemeClr val="bg2">
                    <a:lumMod val="75000"/>
                  </a:schemeClr>
                </a:solidFill>
                <a:latin typeface="Calibri (Основной текст)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414635" y="2449706"/>
            <a:ext cx="5319135" cy="984885"/>
            <a:chOff x="6594519" y="1956708"/>
            <a:chExt cx="5319135" cy="984885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6617296" y="2541483"/>
              <a:ext cx="529635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err="1" smtClean="0">
                  <a:latin typeface="Calibri (Основной текст)"/>
                </a:rPr>
                <a:t>Разлочить</a:t>
              </a:r>
              <a:r>
                <a:rPr lang="ru-RU" sz="2000" dirty="0" smtClean="0">
                  <a:latin typeface="Calibri (Основной текст)"/>
                </a:rPr>
                <a:t> </a:t>
              </a:r>
              <a:r>
                <a:rPr lang="ru-RU" sz="2000" dirty="0">
                  <a:latin typeface="Calibri (Основной текст)"/>
                </a:rPr>
                <a:t>зарубежную программу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594519" y="1956708"/>
              <a:ext cx="30262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chemeClr val="bg2">
                      <a:lumMod val="75000"/>
                    </a:schemeClr>
                  </a:solidFill>
                  <a:effectLst/>
                  <a:latin typeface="Calibri (Основной текст)"/>
                </a:rPr>
                <a:t>02</a:t>
              </a:r>
              <a:endParaRPr lang="ru-RU" sz="3200" b="1" dirty="0">
                <a:solidFill>
                  <a:schemeClr val="bg2">
                    <a:lumMod val="75000"/>
                  </a:schemeClr>
                </a:solidFill>
                <a:latin typeface="Calibri (Основной текст)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414635" y="3818731"/>
            <a:ext cx="5319135" cy="1292661"/>
            <a:chOff x="6571741" y="3174144"/>
            <a:chExt cx="5319135" cy="129266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594518" y="3758919"/>
              <a:ext cx="529635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latin typeface="Calibri (Основной текст)"/>
                </a:rPr>
                <a:t>Имитировать использование зарубежной программы из-за рубежа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571741" y="3174144"/>
              <a:ext cx="30262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chemeClr val="bg2">
                      <a:lumMod val="75000"/>
                    </a:schemeClr>
                  </a:solidFill>
                  <a:effectLst/>
                  <a:latin typeface="Calibri (Основной текст)"/>
                </a:rPr>
                <a:t>0</a:t>
              </a:r>
              <a:r>
                <a:rPr lang="ru-RU" sz="3200" b="1" dirty="0">
                  <a:solidFill>
                    <a:schemeClr val="bg2">
                      <a:lumMod val="75000"/>
                    </a:schemeClr>
                  </a:solidFill>
                  <a:latin typeface="Calibri (Основной текст)"/>
                </a:rPr>
                <a:t>3</a:t>
              </a: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41" y="5678910"/>
            <a:ext cx="1873760" cy="4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7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r="13316"/>
          <a:stretch/>
        </p:blipFill>
        <p:spPr>
          <a:xfrm>
            <a:off x="0" y="-101600"/>
            <a:ext cx="12204700" cy="719908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53950" y="846614"/>
            <a:ext cx="41851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alibri (Основной текст)"/>
              </a:rPr>
              <a:t>УХОД РЕКЛАМНЫХ ПЛОЩАДОК INSTAGRAM, FB, GOOGLE ИЗ РОССИИ-</a:t>
            </a:r>
          </a:p>
          <a:p>
            <a:endParaRPr lang="ru-RU" sz="2800" dirty="0">
              <a:latin typeface="Calibri (Основной текст)"/>
            </a:endParaRPr>
          </a:p>
          <a:p>
            <a:r>
              <a:rPr lang="ru-RU" sz="2800" b="1" dirty="0" smtClean="0">
                <a:latin typeface="Calibri (Основной текст)"/>
              </a:rPr>
              <a:t>НЕТ ВОЗМОЖНОСТИ ЗАПУСТИТЬ РЕКЛАМУ ПО ПРИВЫЧНЫМ КАНАЛАМ</a:t>
            </a:r>
            <a:endParaRPr lang="ru-RU" sz="2800" b="1" dirty="0">
              <a:latin typeface="Calibri (Основной текст)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5976655" y="846614"/>
            <a:ext cx="11075" cy="5706586"/>
          </a:xfrm>
          <a:prstGeom prst="line">
            <a:avLst/>
          </a:prstGeom>
          <a:ln w="6350">
            <a:solidFill>
              <a:srgbClr val="86335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3"/>
          <p:cNvGrpSpPr/>
          <p:nvPr/>
        </p:nvGrpSpPr>
        <p:grpSpPr>
          <a:xfrm>
            <a:off x="5637669" y="1431462"/>
            <a:ext cx="6153856" cy="4415841"/>
            <a:chOff x="5471579" y="1593695"/>
            <a:chExt cx="6153856" cy="4415841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5471580" y="1593695"/>
              <a:ext cx="675364" cy="675364"/>
              <a:chOff x="1447567" y="3475384"/>
              <a:chExt cx="986972" cy="986972"/>
            </a:xfrm>
          </p:grpSpPr>
          <p:sp>
            <p:nvSpPr>
              <p:cNvPr id="52" name="Овал 51"/>
              <p:cNvSpPr/>
              <p:nvPr/>
            </p:nvSpPr>
            <p:spPr>
              <a:xfrm>
                <a:off x="1447567" y="3475384"/>
                <a:ext cx="986972" cy="98697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Calibri (Основной текст)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638178" y="3699002"/>
                <a:ext cx="643033" cy="539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Calibri (Основной текст)"/>
                  </a:rPr>
                  <a:t>01</a:t>
                </a:r>
              </a:p>
            </p:txBody>
          </p:sp>
        </p:grpSp>
        <p:sp>
          <p:nvSpPr>
            <p:cNvPr id="26" name="Прямоугольник 25"/>
            <p:cNvSpPr/>
            <p:nvPr/>
          </p:nvSpPr>
          <p:spPr>
            <a:xfrm>
              <a:off x="6394992" y="1593695"/>
              <a:ext cx="45073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Calibri (Основной текст)"/>
                </a:rPr>
                <a:t>К сожалению достойной замены на сегодняшний день НЕТ</a:t>
              </a:r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5471580" y="2672586"/>
              <a:ext cx="675364" cy="675364"/>
              <a:chOff x="1447567" y="3732806"/>
              <a:chExt cx="986972" cy="986972"/>
            </a:xfrm>
          </p:grpSpPr>
          <p:sp>
            <p:nvSpPr>
              <p:cNvPr id="50" name="Овал 49"/>
              <p:cNvSpPr/>
              <p:nvPr/>
            </p:nvSpPr>
            <p:spPr>
              <a:xfrm>
                <a:off x="1447567" y="3732806"/>
                <a:ext cx="986972" cy="98697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Calibri (Основной текст)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603293" y="3954442"/>
                <a:ext cx="675514" cy="539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latin typeface="Calibri (Основной текст)"/>
                  </a:rPr>
                  <a:t>02</a:t>
                </a:r>
              </a:p>
            </p:txBody>
          </p:sp>
        </p:grpSp>
        <p:sp>
          <p:nvSpPr>
            <p:cNvPr id="28" name="Прямоугольник 27"/>
            <p:cNvSpPr/>
            <p:nvPr/>
          </p:nvSpPr>
          <p:spPr>
            <a:xfrm>
              <a:off x="6390128" y="2701619"/>
              <a:ext cx="51658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Calibri (Основной текст)"/>
                </a:rPr>
                <a:t>Эксперименты с российскими рекламными каналами - ВК, </a:t>
              </a:r>
              <a:r>
                <a:rPr lang="ru-RU" dirty="0" err="1">
                  <a:latin typeface="Calibri (Основной текст)"/>
                </a:rPr>
                <a:t>Mail</a:t>
              </a:r>
              <a:r>
                <a:rPr lang="ru-RU" dirty="0">
                  <a:latin typeface="Calibri (Основной текст)"/>
                </a:rPr>
                <a:t> </a:t>
              </a:r>
              <a:r>
                <a:rPr lang="ru-RU" dirty="0" err="1">
                  <a:latin typeface="Calibri (Основной текст)"/>
                </a:rPr>
                <a:t>Target</a:t>
              </a:r>
              <a:r>
                <a:rPr lang="ru-RU" dirty="0">
                  <a:latin typeface="Calibri (Основной текст)"/>
                </a:rPr>
                <a:t>, РСЯ</a:t>
              </a:r>
            </a:p>
          </p:txBody>
        </p:sp>
        <p:grpSp>
          <p:nvGrpSpPr>
            <p:cNvPr id="35" name="Группа 34"/>
            <p:cNvGrpSpPr/>
            <p:nvPr/>
          </p:nvGrpSpPr>
          <p:grpSpPr>
            <a:xfrm>
              <a:off x="5471579" y="3895880"/>
              <a:ext cx="675364" cy="675364"/>
              <a:chOff x="1447567" y="4177535"/>
              <a:chExt cx="986972" cy="986972"/>
            </a:xfrm>
          </p:grpSpPr>
          <p:sp>
            <p:nvSpPr>
              <p:cNvPr id="48" name="Овал 47"/>
              <p:cNvSpPr/>
              <p:nvPr/>
            </p:nvSpPr>
            <p:spPr>
              <a:xfrm>
                <a:off x="1447567" y="4177535"/>
                <a:ext cx="986972" cy="98697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Calibri (Основной текст)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583576" y="4401152"/>
                <a:ext cx="714953" cy="53973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latin typeface="Calibri (Основной текст)"/>
                  </a:rPr>
                  <a:t>03</a:t>
                </a:r>
              </a:p>
            </p:txBody>
          </p:sp>
        </p:grpSp>
        <p:sp>
          <p:nvSpPr>
            <p:cNvPr id="36" name="Прямоугольник 35"/>
            <p:cNvSpPr/>
            <p:nvPr/>
          </p:nvSpPr>
          <p:spPr>
            <a:xfrm>
              <a:off x="6459554" y="3830140"/>
              <a:ext cx="516588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Calibri (Основной текст)"/>
                </a:rPr>
                <a:t>Использовать альтернативные каналы - холодные звонки, рассылки, рекламу на радио, наружную рекламу, </a:t>
              </a:r>
              <a:r>
                <a:rPr lang="ru-RU" dirty="0" err="1">
                  <a:latin typeface="Calibri (Основной текст)"/>
                </a:rPr>
                <a:t>Авито</a:t>
              </a:r>
              <a:endParaRPr lang="ru-RU" dirty="0">
                <a:latin typeface="Calibri (Основной текст)"/>
              </a:endParaRPr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5471581" y="5334172"/>
              <a:ext cx="675364" cy="675364"/>
              <a:chOff x="1447567" y="3627496"/>
              <a:chExt cx="986972" cy="986971"/>
            </a:xfrm>
          </p:grpSpPr>
          <p:sp>
            <p:nvSpPr>
              <p:cNvPr id="42" name="Овал 41"/>
              <p:cNvSpPr/>
              <p:nvPr/>
            </p:nvSpPr>
            <p:spPr>
              <a:xfrm>
                <a:off x="1447567" y="3627496"/>
                <a:ext cx="986972" cy="986971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Calibri (Основной текст)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605697" y="3851113"/>
                <a:ext cx="698712" cy="53974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latin typeface="Calibri (Основной текст)"/>
                  </a:rPr>
                  <a:t>04</a:t>
                </a:r>
              </a:p>
            </p:txBody>
          </p:sp>
        </p:grpSp>
        <p:sp>
          <p:nvSpPr>
            <p:cNvPr id="40" name="Прямоугольник 39"/>
            <p:cNvSpPr/>
            <p:nvPr/>
          </p:nvSpPr>
          <p:spPr>
            <a:xfrm>
              <a:off x="6376419" y="5363202"/>
              <a:ext cx="517958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Calibri (Основной текст)"/>
                </a:rPr>
                <a:t>Формировать </a:t>
              </a:r>
              <a:r>
                <a:rPr lang="ru-RU" dirty="0" err="1">
                  <a:latin typeface="Calibri (Основной текст)"/>
                </a:rPr>
                <a:t>комьюнити</a:t>
              </a:r>
              <a:r>
                <a:rPr lang="ru-RU" dirty="0">
                  <a:latin typeface="Calibri (Основной текст)"/>
                </a:rPr>
                <a:t> - телеграмм канал, база подписчиков</a:t>
              </a:r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41" y="5678910"/>
            <a:ext cx="1873760" cy="4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25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r="13316"/>
          <a:stretch/>
        </p:blipFill>
        <p:spPr>
          <a:xfrm>
            <a:off x="0" y="-101600"/>
            <a:ext cx="12204700" cy="719908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53950" y="846614"/>
            <a:ext cx="41851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alibri (Основной текст)"/>
              </a:rPr>
              <a:t>УХОД РЕКЛАМНЫХ ПЛОЩАДОК INSTAGRAM, FB, GOOGLE ИЗ РОССИИ-</a:t>
            </a:r>
          </a:p>
          <a:p>
            <a:endParaRPr lang="ru-RU" sz="2800" dirty="0">
              <a:latin typeface="Calibri (Основной текст)"/>
            </a:endParaRPr>
          </a:p>
          <a:p>
            <a:r>
              <a:rPr lang="ru-RU" sz="2800" b="1" dirty="0" smtClean="0">
                <a:latin typeface="Calibri (Основной текст)"/>
              </a:rPr>
              <a:t>НЕТ ВОЗМОЖНОСТИ ЗАПУСТИТЬ РЕКЛАМУ ПО ПРИВЫЧНЫМ КАНАЛАМ</a:t>
            </a:r>
            <a:endParaRPr lang="ru-RU" sz="2800" b="1" dirty="0">
              <a:latin typeface="Calibri (Основной текст)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154020" y="622300"/>
            <a:ext cx="10716" cy="5521774"/>
          </a:xfrm>
          <a:prstGeom prst="line">
            <a:avLst/>
          </a:prstGeom>
          <a:ln w="6350">
            <a:solidFill>
              <a:srgbClr val="86335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3"/>
          <p:cNvGrpSpPr/>
          <p:nvPr/>
        </p:nvGrpSpPr>
        <p:grpSpPr>
          <a:xfrm>
            <a:off x="5815470" y="1431462"/>
            <a:ext cx="6084429" cy="4234813"/>
            <a:chOff x="5471580" y="1593695"/>
            <a:chExt cx="6084429" cy="4234813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5471580" y="1593695"/>
              <a:ext cx="675364" cy="675364"/>
              <a:chOff x="1447567" y="3475384"/>
              <a:chExt cx="986972" cy="986972"/>
            </a:xfrm>
          </p:grpSpPr>
          <p:sp>
            <p:nvSpPr>
              <p:cNvPr id="52" name="Овал 51"/>
              <p:cNvSpPr/>
              <p:nvPr/>
            </p:nvSpPr>
            <p:spPr>
              <a:xfrm>
                <a:off x="1447567" y="3475384"/>
                <a:ext cx="986972" cy="98697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Calibri (Основной текст)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638178" y="3699002"/>
                <a:ext cx="643033" cy="539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Calibri (Основной текст)"/>
                  </a:rPr>
                  <a:t>05</a:t>
                </a:r>
                <a:endParaRPr lang="ru-RU" dirty="0">
                  <a:latin typeface="Calibri (Основной текст)"/>
                </a:endParaRPr>
              </a:p>
            </p:txBody>
          </p:sp>
        </p:grpSp>
        <p:sp>
          <p:nvSpPr>
            <p:cNvPr id="26" name="Прямоугольник 25"/>
            <p:cNvSpPr/>
            <p:nvPr/>
          </p:nvSpPr>
          <p:spPr>
            <a:xfrm>
              <a:off x="6394992" y="1593695"/>
              <a:ext cx="45073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Calibri (Основной текст)"/>
                </a:rPr>
                <a:t>Новые модели продаж, новые бизнес-модели</a:t>
              </a:r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5471580" y="3096420"/>
              <a:ext cx="675364" cy="675364"/>
              <a:chOff x="1447567" y="4352193"/>
              <a:chExt cx="986972" cy="986972"/>
            </a:xfrm>
          </p:grpSpPr>
          <p:sp>
            <p:nvSpPr>
              <p:cNvPr id="50" name="Овал 49"/>
              <p:cNvSpPr/>
              <p:nvPr/>
            </p:nvSpPr>
            <p:spPr>
              <a:xfrm>
                <a:off x="1447567" y="4352193"/>
                <a:ext cx="986972" cy="98697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Calibri (Основной текст)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603293" y="4573829"/>
                <a:ext cx="675514" cy="539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latin typeface="Calibri (Основной текст)"/>
                  </a:rPr>
                  <a:t>06</a:t>
                </a:r>
                <a:endParaRPr lang="ru-RU" dirty="0">
                  <a:latin typeface="Calibri (Основной текст)"/>
                </a:endParaRPr>
              </a:p>
            </p:txBody>
          </p:sp>
        </p:grpSp>
        <p:sp>
          <p:nvSpPr>
            <p:cNvPr id="28" name="Прямоугольник 27"/>
            <p:cNvSpPr/>
            <p:nvPr/>
          </p:nvSpPr>
          <p:spPr>
            <a:xfrm>
              <a:off x="6390128" y="3125452"/>
              <a:ext cx="516588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Calibri (Основной текст)"/>
                </a:rPr>
                <a:t>Настройте </a:t>
              </a:r>
              <a:r>
                <a:rPr lang="ru-RU" dirty="0" err="1">
                  <a:latin typeface="Calibri (Основной текст)"/>
                </a:rPr>
                <a:t>автоворонки</a:t>
              </a:r>
              <a:r>
                <a:rPr lang="ru-RU" dirty="0">
                  <a:latin typeface="Calibri (Основной текст)"/>
                </a:rPr>
                <a:t> продаж и чат-боты, они снимут часть нагрузки со специалистов, повысят уровень клиентского сервиса </a:t>
              </a:r>
              <a:endParaRPr lang="ru-RU" dirty="0" smtClean="0">
                <a:latin typeface="Calibri (Основной текст)"/>
              </a:endParaRPr>
            </a:p>
            <a:p>
              <a:r>
                <a:rPr lang="ru-RU" dirty="0" smtClean="0">
                  <a:latin typeface="Calibri (Основной текст)"/>
                </a:rPr>
                <a:t>и </a:t>
              </a:r>
              <a:r>
                <a:rPr lang="ru-RU" dirty="0">
                  <a:latin typeface="Calibri (Основной текст)"/>
                </a:rPr>
                <a:t>позволят продавать </a:t>
              </a:r>
              <a:r>
                <a:rPr lang="ru-RU" dirty="0" smtClean="0">
                  <a:latin typeface="Calibri (Основной текст)"/>
                </a:rPr>
                <a:t>быстрее</a:t>
              </a:r>
              <a:endParaRPr lang="ru-RU" dirty="0">
                <a:latin typeface="Calibri (Основной текст)"/>
              </a:endParaRPr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5471581" y="5153144"/>
              <a:ext cx="675364" cy="675364"/>
              <a:chOff x="1447567" y="3362943"/>
              <a:chExt cx="986972" cy="986971"/>
            </a:xfrm>
          </p:grpSpPr>
          <p:sp>
            <p:nvSpPr>
              <p:cNvPr id="42" name="Овал 41"/>
              <p:cNvSpPr/>
              <p:nvPr/>
            </p:nvSpPr>
            <p:spPr>
              <a:xfrm>
                <a:off x="1447567" y="3362943"/>
                <a:ext cx="986972" cy="986971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Calibri (Основной текст)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605697" y="3586561"/>
                <a:ext cx="698712" cy="53974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latin typeface="Calibri (Основной текст)"/>
                  </a:rPr>
                  <a:t>07</a:t>
                </a:r>
                <a:endParaRPr lang="ru-RU" dirty="0">
                  <a:latin typeface="Calibri (Основной текст)"/>
                </a:endParaRPr>
              </a:p>
            </p:txBody>
          </p:sp>
        </p:grpSp>
        <p:sp>
          <p:nvSpPr>
            <p:cNvPr id="40" name="Прямоугольник 39"/>
            <p:cNvSpPr/>
            <p:nvPr/>
          </p:nvSpPr>
          <p:spPr>
            <a:xfrm>
              <a:off x="6376419" y="5182174"/>
              <a:ext cx="517958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Calibri (Основной текст)"/>
                </a:rPr>
                <a:t>Организуйте партнерские программы </a:t>
              </a:r>
              <a:endParaRPr lang="ru-RU" dirty="0" smtClean="0">
                <a:latin typeface="Calibri (Основной текст)"/>
              </a:endParaRPr>
            </a:p>
            <a:p>
              <a:r>
                <a:rPr lang="ru-RU" dirty="0" smtClean="0">
                  <a:latin typeface="Calibri (Основной текст)"/>
                </a:rPr>
                <a:t>и </a:t>
              </a:r>
              <a:r>
                <a:rPr lang="ru-RU" dirty="0" err="1">
                  <a:latin typeface="Calibri (Основной текст)"/>
                </a:rPr>
                <a:t>коллаборации</a:t>
              </a:r>
              <a:r>
                <a:rPr lang="ru-RU" dirty="0">
                  <a:latin typeface="Calibri (Основной текст)"/>
                </a:rPr>
                <a:t> с </a:t>
              </a:r>
              <a:r>
                <a:rPr lang="ru-RU" dirty="0" err="1" smtClean="0">
                  <a:latin typeface="Calibri (Основной текст)"/>
                </a:rPr>
                <a:t>блогерами</a:t>
              </a:r>
              <a:endParaRPr lang="ru-RU" dirty="0">
                <a:latin typeface="Calibri (Основной текст)"/>
              </a:endParaRPr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41" y="5678910"/>
            <a:ext cx="1873760" cy="4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60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r="13316"/>
          <a:stretch/>
        </p:blipFill>
        <p:spPr>
          <a:xfrm>
            <a:off x="-12700" y="64857"/>
            <a:ext cx="12204700" cy="67931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666" y="5880149"/>
            <a:ext cx="1686063" cy="4185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00582" y="2765170"/>
            <a:ext cx="817813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800" b="1" dirty="0" smtClean="0">
                <a:solidFill>
                  <a:srgbClr val="333333"/>
                </a:solidFill>
                <a:latin typeface="Calibri (Основной текст)"/>
              </a:rPr>
              <a:t>КАТАСТРОФЫ НЕ ПРОИЗОШЛО?</a:t>
            </a:r>
            <a:endParaRPr lang="ru-RU" sz="3800" b="1" dirty="0"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35122000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1" r="6498" b="7827"/>
          <a:stretch/>
        </p:blipFill>
        <p:spPr>
          <a:xfrm>
            <a:off x="0" y="-25399"/>
            <a:ext cx="5803900" cy="68961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10735" y="896597"/>
            <a:ext cx="449217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 (Основной текст)"/>
              </a:rPr>
              <a:t>РЕКОМЕНДАЦИИ ПО РАБОТЕ С САЙТАМИ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sz="2800" b="1" dirty="0">
              <a:latin typeface="Calibri (Основной текст)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414635" y="604210"/>
            <a:ext cx="5501570" cy="954107"/>
            <a:chOff x="6571741" y="604210"/>
            <a:chExt cx="5501570" cy="954107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594519" y="1188985"/>
              <a:ext cx="54787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Calibri (Основной текст)"/>
                </a:rPr>
                <a:t>Начните продвигаться в поисковых системах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571741" y="604210"/>
              <a:ext cx="30262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chemeClr val="bg2">
                      <a:lumMod val="75000"/>
                    </a:schemeClr>
                  </a:solidFill>
                  <a:effectLst/>
                  <a:latin typeface="Calibri (Основной текст)"/>
                </a:rPr>
                <a:t>01</a:t>
              </a:r>
              <a:endParaRPr lang="ru-RU" sz="3200" b="1" dirty="0">
                <a:solidFill>
                  <a:schemeClr val="bg2">
                    <a:lumMod val="75000"/>
                  </a:schemeClr>
                </a:solidFill>
                <a:latin typeface="Calibri (Основной текст)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414635" y="1754924"/>
            <a:ext cx="5319135" cy="954107"/>
            <a:chOff x="6594519" y="1956708"/>
            <a:chExt cx="5319135" cy="954107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6617296" y="2541483"/>
              <a:ext cx="5296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Calibri (Основной текст)"/>
                </a:rPr>
                <a:t>Переезжайте на Российский хостинг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594519" y="1956708"/>
              <a:ext cx="30262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chemeClr val="bg2">
                      <a:lumMod val="75000"/>
                    </a:schemeClr>
                  </a:solidFill>
                  <a:effectLst/>
                  <a:latin typeface="Calibri (Основной текст)"/>
                </a:rPr>
                <a:t>02</a:t>
              </a:r>
              <a:endParaRPr lang="ru-RU" sz="3200" b="1" dirty="0">
                <a:solidFill>
                  <a:schemeClr val="bg2">
                    <a:lumMod val="75000"/>
                  </a:schemeClr>
                </a:solidFill>
                <a:latin typeface="Calibri (Основной текст)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414635" y="2924474"/>
            <a:ext cx="5319135" cy="954107"/>
            <a:chOff x="6571741" y="3174144"/>
            <a:chExt cx="5319135" cy="95410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594518" y="3758919"/>
              <a:ext cx="5296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Calibri (Основной текст)"/>
                </a:rPr>
                <a:t>Проверьте информационную безопасность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571741" y="3174144"/>
              <a:ext cx="30262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chemeClr val="bg2">
                      <a:lumMod val="75000"/>
                    </a:schemeClr>
                  </a:solidFill>
                  <a:effectLst/>
                  <a:latin typeface="Calibri (Основной текст)"/>
                </a:rPr>
                <a:t>0</a:t>
              </a:r>
              <a:r>
                <a:rPr lang="ru-RU" sz="3200" b="1" dirty="0">
                  <a:solidFill>
                    <a:schemeClr val="bg2">
                      <a:lumMod val="75000"/>
                    </a:schemeClr>
                  </a:solidFill>
                  <a:latin typeface="Calibri (Основной текст)"/>
                </a:rPr>
                <a:t>3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437412" y="4094024"/>
            <a:ext cx="5319135" cy="954107"/>
            <a:chOff x="6571741" y="5326717"/>
            <a:chExt cx="5319135" cy="95410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594518" y="5911492"/>
              <a:ext cx="5296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Calibri (Основной текст)"/>
                </a:rPr>
                <a:t>Настройте ежедневные </a:t>
              </a:r>
              <a:r>
                <a:rPr lang="ru-RU" dirty="0" err="1">
                  <a:latin typeface="Calibri (Основной текст)"/>
                </a:rPr>
                <a:t>бэкапы</a:t>
              </a:r>
              <a:r>
                <a:rPr lang="ru-RU" dirty="0">
                  <a:latin typeface="Calibri (Основной текст)"/>
                </a:rPr>
                <a:t> в офис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571741" y="5326717"/>
              <a:ext cx="30262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chemeClr val="bg2">
                      <a:lumMod val="75000"/>
                    </a:schemeClr>
                  </a:solidFill>
                  <a:effectLst/>
                  <a:latin typeface="Calibri (Основной текст)"/>
                </a:rPr>
                <a:t>0</a:t>
              </a:r>
              <a:r>
                <a:rPr lang="ru-RU" sz="3200" b="1" dirty="0">
                  <a:solidFill>
                    <a:schemeClr val="bg2">
                      <a:lumMod val="75000"/>
                    </a:schemeClr>
                  </a:solidFill>
                  <a:latin typeface="Calibri (Основной текст)"/>
                </a:rPr>
                <a:t>4</a:t>
              </a: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41" y="5678910"/>
            <a:ext cx="1873760" cy="465164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6460189" y="5263574"/>
            <a:ext cx="5319135" cy="954107"/>
            <a:chOff x="6571741" y="5326717"/>
            <a:chExt cx="5319135" cy="954107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6594518" y="5911492"/>
              <a:ext cx="5296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Calibri (Основной текст)"/>
                </a:rPr>
                <a:t>Тестируйте рекламные инструменты </a:t>
              </a:r>
              <a:r>
                <a:rPr lang="ru-RU" dirty="0" err="1">
                  <a:latin typeface="Calibri (Основной текст)"/>
                </a:rPr>
                <a:t>ВКонтакте</a:t>
              </a:r>
              <a:endParaRPr lang="ru-RU" dirty="0">
                <a:latin typeface="Calibri (Основной текст)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571741" y="5326717"/>
              <a:ext cx="30262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chemeClr val="bg2">
                      <a:lumMod val="75000"/>
                    </a:schemeClr>
                  </a:solidFill>
                  <a:effectLst/>
                  <a:latin typeface="Calibri (Основной текст)"/>
                </a:rPr>
                <a:t>0</a:t>
              </a:r>
              <a:r>
                <a:rPr lang="ru-RU" sz="3200" b="1" dirty="0">
                  <a:solidFill>
                    <a:schemeClr val="bg2">
                      <a:lumMod val="75000"/>
                    </a:schemeClr>
                  </a:solidFill>
                  <a:latin typeface="Calibri (Основной текст)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2345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1" r="6498" b="7827"/>
          <a:stretch/>
        </p:blipFill>
        <p:spPr>
          <a:xfrm>
            <a:off x="0" y="-25399"/>
            <a:ext cx="5803900" cy="68961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10735" y="896597"/>
            <a:ext cx="449217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 (Основной текст)"/>
              </a:rPr>
              <a:t>РЕКОМЕНДАЦИИ ПО РАБОТЕ С САЙТАМИ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sz="2800" b="1" dirty="0">
              <a:latin typeface="Calibri (Основной текст)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414635" y="731210"/>
            <a:ext cx="5501570" cy="1508105"/>
            <a:chOff x="6571741" y="604210"/>
            <a:chExt cx="5501570" cy="1508105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594519" y="1188985"/>
              <a:ext cx="547879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latin typeface="Calibri (Основной текст)"/>
                </a:rPr>
                <a:t>Новости </a:t>
              </a:r>
              <a:r>
                <a:rPr lang="ru-RU" dirty="0">
                  <a:latin typeface="Calibri (Основной текст)"/>
                </a:rPr>
                <a:t>компании + SEO-статьи частично заменят рекламу в поиске </a:t>
              </a:r>
              <a:r>
                <a:rPr lang="ru-RU" dirty="0" err="1">
                  <a:latin typeface="Calibri (Основной текст)"/>
                </a:rPr>
                <a:t>Google</a:t>
              </a:r>
              <a:r>
                <a:rPr lang="ru-RU" dirty="0">
                  <a:latin typeface="Calibri (Основной текст)"/>
                </a:rPr>
                <a:t>. Поэтому регулярно обновляйте контент на сайте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571741" y="604210"/>
              <a:ext cx="30262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chemeClr val="bg2">
                      <a:lumMod val="75000"/>
                    </a:schemeClr>
                  </a:solidFill>
                  <a:effectLst/>
                  <a:latin typeface="Calibri (Основной текст)"/>
                </a:rPr>
                <a:t>06</a:t>
              </a:r>
              <a:endParaRPr lang="ru-RU" sz="3200" b="1" dirty="0">
                <a:solidFill>
                  <a:schemeClr val="bg2">
                    <a:lumMod val="75000"/>
                  </a:schemeClr>
                </a:solidFill>
                <a:latin typeface="Calibri (Основной текст)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414635" y="2598964"/>
            <a:ext cx="5319135" cy="1785104"/>
            <a:chOff x="6594519" y="2326040"/>
            <a:chExt cx="5319135" cy="1785104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6617296" y="2910815"/>
              <a:ext cx="529635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Calibri (Основной текст)"/>
                </a:rPr>
                <a:t>Разработайте стратегию публикации цен на сайте: можно привязать их к курсу или настроить цену по запросу и называть ее по телефону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594519" y="2326040"/>
              <a:ext cx="30262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chemeClr val="bg2">
                      <a:lumMod val="75000"/>
                    </a:schemeClr>
                  </a:solidFill>
                  <a:effectLst/>
                  <a:latin typeface="Calibri (Основной текст)"/>
                </a:rPr>
                <a:t>07</a:t>
              </a:r>
              <a:endParaRPr lang="ru-RU" sz="3200" b="1" dirty="0">
                <a:solidFill>
                  <a:schemeClr val="bg2">
                    <a:lumMod val="75000"/>
                  </a:schemeClr>
                </a:solidFill>
                <a:latin typeface="Calibri (Основной текст)"/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41" y="5678910"/>
            <a:ext cx="1873760" cy="465164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6414635" y="4730447"/>
            <a:ext cx="5319135" cy="1231106"/>
            <a:chOff x="6571741" y="5326717"/>
            <a:chExt cx="5319135" cy="1231106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6594518" y="5911492"/>
              <a:ext cx="52963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Calibri (Основной текст)"/>
                </a:rPr>
                <a:t>Используйте российские платформы, модули </a:t>
              </a:r>
              <a:endParaRPr lang="ru-RU" dirty="0" smtClean="0">
                <a:latin typeface="Calibri (Основной текст)"/>
              </a:endParaRPr>
            </a:p>
            <a:p>
              <a:r>
                <a:rPr lang="ru-RU" dirty="0" smtClean="0">
                  <a:latin typeface="Calibri (Основной текст)"/>
                </a:rPr>
                <a:t>и </a:t>
              </a:r>
              <a:r>
                <a:rPr lang="ru-RU" dirty="0">
                  <a:latin typeface="Calibri (Основной текст)"/>
                </a:rPr>
                <a:t>сервисы 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571741" y="5326717"/>
              <a:ext cx="30262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chemeClr val="bg2">
                      <a:lumMod val="75000"/>
                    </a:schemeClr>
                  </a:solidFill>
                  <a:effectLst/>
                  <a:latin typeface="Calibri (Основной текст)"/>
                </a:rPr>
                <a:t>08</a:t>
              </a:r>
              <a:endParaRPr lang="ru-RU" sz="3200" b="1" dirty="0">
                <a:solidFill>
                  <a:schemeClr val="bg2">
                    <a:lumMod val="75000"/>
                  </a:schemeClr>
                </a:solidFill>
                <a:latin typeface="Calibri (Основной текст)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5998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1" r="6498" b="7827"/>
          <a:stretch/>
        </p:blipFill>
        <p:spPr>
          <a:xfrm>
            <a:off x="0" y="-25399"/>
            <a:ext cx="5803900" cy="68961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10735" y="896597"/>
            <a:ext cx="449217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alibri (Основной текст)"/>
              </a:rPr>
              <a:t>ТУРБУЛЕНТНОСТЬ НА ВАЛЮТНОМ РЫНКЕ </a:t>
            </a:r>
          </a:p>
          <a:p>
            <a:r>
              <a:rPr lang="ru-RU" sz="2400" b="1" dirty="0" smtClean="0">
                <a:latin typeface="Calibri (Основной текст)"/>
              </a:rPr>
              <a:t>И ОГРАНИЧЕНИЯ ПОСТАВОК ЗАРУБЕЖНЫМИ ИМПОРТЕРАМИ ВЫЗВАЛО НЕСТАБИЛЬНОСТЬ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sz="2800" b="1" dirty="0">
              <a:latin typeface="Calibri (Основной текст)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414635" y="1061410"/>
            <a:ext cx="5501570" cy="1231106"/>
            <a:chOff x="6571741" y="604210"/>
            <a:chExt cx="5501570" cy="123110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594519" y="1188985"/>
              <a:ext cx="54787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Calibri (Основной текст)"/>
                </a:rPr>
                <a:t>Поиск новым поставщиков, в том числе среди российских производителей 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571741" y="604210"/>
              <a:ext cx="30262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chemeClr val="bg2">
                      <a:lumMod val="75000"/>
                    </a:schemeClr>
                  </a:solidFill>
                  <a:effectLst/>
                  <a:latin typeface="Calibri (Основной текст)"/>
                </a:rPr>
                <a:t>01</a:t>
              </a:r>
              <a:endParaRPr lang="ru-RU" sz="3200" b="1" dirty="0">
                <a:solidFill>
                  <a:schemeClr val="bg2">
                    <a:lumMod val="75000"/>
                  </a:schemeClr>
                </a:solidFill>
                <a:latin typeface="Calibri (Основной текст)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414635" y="2212124"/>
            <a:ext cx="5319135" cy="954107"/>
            <a:chOff x="6594519" y="1956708"/>
            <a:chExt cx="5319135" cy="954107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6617296" y="2541483"/>
              <a:ext cx="5296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Calibri (Основной текст)"/>
                </a:rPr>
                <a:t>Систематический мониторинг цен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594519" y="1956708"/>
              <a:ext cx="30262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chemeClr val="bg2">
                      <a:lumMod val="75000"/>
                    </a:schemeClr>
                  </a:solidFill>
                  <a:effectLst/>
                  <a:latin typeface="Calibri (Основной текст)"/>
                </a:rPr>
                <a:t>02</a:t>
              </a:r>
              <a:endParaRPr lang="ru-RU" sz="3200" b="1" dirty="0">
                <a:solidFill>
                  <a:schemeClr val="bg2">
                    <a:lumMod val="75000"/>
                  </a:schemeClr>
                </a:solidFill>
                <a:latin typeface="Calibri (Основной текст)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414635" y="3381674"/>
            <a:ext cx="5319135" cy="954107"/>
            <a:chOff x="6571741" y="3174144"/>
            <a:chExt cx="5319135" cy="95410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594518" y="3758919"/>
              <a:ext cx="5296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Calibri (Основной текст)"/>
                </a:rPr>
                <a:t>Новые цепочки поставок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571741" y="3174144"/>
              <a:ext cx="30262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chemeClr val="bg2">
                      <a:lumMod val="75000"/>
                    </a:schemeClr>
                  </a:solidFill>
                  <a:effectLst/>
                  <a:latin typeface="Calibri (Основной текст)"/>
                </a:rPr>
                <a:t>0</a:t>
              </a:r>
              <a:r>
                <a:rPr lang="ru-RU" sz="3200" b="1" dirty="0">
                  <a:solidFill>
                    <a:schemeClr val="bg2">
                      <a:lumMod val="75000"/>
                    </a:schemeClr>
                  </a:solidFill>
                  <a:latin typeface="Calibri (Основной текст)"/>
                </a:rPr>
                <a:t>3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437412" y="4551224"/>
            <a:ext cx="5319135" cy="1231106"/>
            <a:chOff x="6571741" y="5326717"/>
            <a:chExt cx="5319135" cy="123110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594518" y="5911492"/>
              <a:ext cx="52963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Calibri (Основной текст)"/>
                </a:rPr>
                <a:t>Комплект ключевых комплектующих, складских остатков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571741" y="5326717"/>
              <a:ext cx="30262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chemeClr val="bg2">
                      <a:lumMod val="75000"/>
                    </a:schemeClr>
                  </a:solidFill>
                  <a:effectLst/>
                  <a:latin typeface="Calibri (Основной текст)"/>
                </a:rPr>
                <a:t>0</a:t>
              </a:r>
              <a:r>
                <a:rPr lang="ru-RU" sz="3200" b="1" dirty="0">
                  <a:solidFill>
                    <a:schemeClr val="bg2">
                      <a:lumMod val="75000"/>
                    </a:schemeClr>
                  </a:solidFill>
                  <a:latin typeface="Calibri (Основной текст)"/>
                </a:rPr>
                <a:t>4</a:t>
              </a: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41" y="5678910"/>
            <a:ext cx="1873760" cy="4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762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r="13316"/>
          <a:stretch/>
        </p:blipFill>
        <p:spPr>
          <a:xfrm>
            <a:off x="-12700" y="26757"/>
            <a:ext cx="12204700" cy="679314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966344" y="945036"/>
            <a:ext cx="840625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libri (Основной текст)"/>
              </a:rPr>
              <a:t>ОГРАНИЧЕНИЯ НА ДЕНЕЖНЫЕ ПЕРЕВОДЫ </a:t>
            </a:r>
          </a:p>
          <a:p>
            <a:r>
              <a:rPr lang="ru-RU" sz="2400" dirty="0" smtClean="0">
                <a:latin typeface="Calibri (Основной текст)"/>
              </a:rPr>
              <a:t>ЗА РУБЕЖ, ПРОБЛЕМЫ С ДИСТРИБУЦИЕЙ ТОВАРОВ ЗА РУБЕЖОМ, СЛОЖНОСТИ С ЗАКУПКАМИ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sz="2800" b="1" dirty="0">
              <a:latin typeface="Calibri (Основной текст)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666" y="5880149"/>
            <a:ext cx="1686063" cy="4185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1971" y="3510376"/>
            <a:ext cx="28967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 (Основной текст)"/>
              </a:rPr>
              <a:t>Сервисы - транзакционные посредники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66344" y="2878928"/>
            <a:ext cx="3026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effectLst/>
                <a:latin typeface="Calibri (Основной текст)"/>
              </a:rPr>
              <a:t>01</a:t>
            </a:r>
            <a:endParaRPr lang="ru-RU" sz="3200" b="1" dirty="0">
              <a:latin typeface="Calibri (Основной текст)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82000" y="3512216"/>
            <a:ext cx="332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 (Основной текст)"/>
              </a:rPr>
              <a:t>Юридическое </a:t>
            </a:r>
            <a:r>
              <a:rPr lang="ru-RU" sz="2000" dirty="0" smtClean="0">
                <a:latin typeface="Calibri (Основной текст)"/>
              </a:rPr>
              <a:t>лицо</a:t>
            </a:r>
          </a:p>
          <a:p>
            <a:r>
              <a:rPr lang="ru-RU" sz="2000" dirty="0" smtClean="0">
                <a:latin typeface="Calibri (Основной текст)"/>
              </a:rPr>
              <a:t>в </a:t>
            </a:r>
            <a:r>
              <a:rPr lang="ru-RU" sz="2000" dirty="0">
                <a:latin typeface="Calibri (Основной текст)"/>
              </a:rPr>
              <a:t>нейтральной юрисдикции - Армения, Казахстан, ОАЭ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76372" y="2880768"/>
            <a:ext cx="3026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effectLst/>
                <a:latin typeface="Calibri (Основной текст)"/>
              </a:rPr>
              <a:t>02</a:t>
            </a:r>
            <a:endParaRPr lang="ru-RU" sz="3200" b="1" dirty="0"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36043476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r="13316"/>
          <a:stretch/>
        </p:blipFill>
        <p:spPr>
          <a:xfrm>
            <a:off x="-12700" y="26757"/>
            <a:ext cx="12204700" cy="679314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966344" y="945036"/>
            <a:ext cx="65647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alibri (Основной текст)"/>
              </a:rPr>
              <a:t>ОТДЕЛЬНОЕ ВНИМАНИЕ УДЕЛИТЕ </a:t>
            </a:r>
            <a:r>
              <a:rPr lang="ru-RU" sz="2800" b="1" dirty="0" smtClean="0">
                <a:latin typeface="Calibri (Основной текст)"/>
              </a:rPr>
              <a:t>ПСИХОЛОГИЧЕСКОЙ АТМОСФЕРЕ В КОЛЛЕКТИВЕ:</a:t>
            </a:r>
            <a:r>
              <a:rPr lang="ru-RU" sz="2800" b="1" dirty="0"/>
              <a:t> </a:t>
            </a:r>
            <a:r>
              <a:rPr lang="ru-RU" b="1" dirty="0"/>
              <a:t/>
            </a:r>
            <a:br>
              <a:rPr lang="ru-RU" b="1" dirty="0"/>
            </a:br>
            <a:endParaRPr lang="ru-RU" sz="2800" b="1" dirty="0">
              <a:latin typeface="Calibri (Основной текст)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666" y="5880149"/>
            <a:ext cx="1686063" cy="4185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66344" y="3161718"/>
            <a:ext cx="7105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alibri (Основной текст)"/>
              </a:rPr>
              <a:t>П</a:t>
            </a:r>
            <a:r>
              <a:rPr lang="ru-RU" sz="2800" dirty="0" smtClean="0">
                <a:latin typeface="Calibri (Основной текст)"/>
              </a:rPr>
              <a:t>оговорите </a:t>
            </a:r>
            <a:r>
              <a:rPr lang="ru-RU" sz="2800" dirty="0">
                <a:latin typeface="Calibri (Основной текст)"/>
              </a:rPr>
              <a:t>с людьми и успокойте их</a:t>
            </a:r>
          </a:p>
        </p:txBody>
      </p:sp>
    </p:spTree>
    <p:extLst>
      <p:ext uri="{BB962C8B-B14F-4D97-AF65-F5344CB8AC3E}">
        <p14:creationId xmlns:p14="http://schemas.microsoft.com/office/powerpoint/2010/main" val="1630542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6" t="-8407" r="17888" b="4300"/>
          <a:stretch/>
        </p:blipFill>
        <p:spPr>
          <a:xfrm>
            <a:off x="-80984" y="-663011"/>
            <a:ext cx="4129109" cy="75400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4838" y="1335641"/>
            <a:ext cx="2772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Calibri (Основной текст)"/>
              </a:rPr>
              <a:t>КОНТАКТЫ</a:t>
            </a:r>
            <a:endParaRPr lang="ru-RU" sz="4600" b="1" dirty="0">
              <a:solidFill>
                <a:srgbClr val="863353"/>
              </a:solidFill>
              <a:latin typeface="Calibri (Основной текст)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283" y="5868868"/>
            <a:ext cx="2007620" cy="4988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90883" y="5201031"/>
            <a:ext cx="48571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Calibri (Основной текст)"/>
              </a:rPr>
              <a:t>Россия, г. Челябинск, </a:t>
            </a:r>
            <a:endParaRPr lang="ru-RU" sz="2200" dirty="0" smtClean="0">
              <a:latin typeface="Calibri (Основной текст)"/>
            </a:endParaRPr>
          </a:p>
          <a:p>
            <a:r>
              <a:rPr lang="ru-RU" sz="2200" dirty="0" smtClean="0">
                <a:latin typeface="Calibri (Основной текст)"/>
              </a:rPr>
              <a:t>ул</a:t>
            </a:r>
            <a:r>
              <a:rPr lang="ru-RU" sz="2200" dirty="0">
                <a:latin typeface="Calibri (Основной текст)"/>
              </a:rPr>
              <a:t>. Свободы, 93, офис 6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7601" y="4000253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lt1"/>
              </a:buClr>
              <a:buSzPts val="5333"/>
            </a:pPr>
            <a:r>
              <a:rPr lang="ru-RU" sz="2200" dirty="0" smtClean="0">
                <a:latin typeface="Calibri (Основной текст)"/>
                <a:ea typeface="Verdana" panose="020B0604030504040204" pitchFamily="34" charset="0"/>
                <a:cs typeface="Trebuchet MS"/>
                <a:sym typeface="Trebuchet MS"/>
              </a:rPr>
              <a:t>+</a:t>
            </a:r>
            <a:r>
              <a:rPr lang="ru-RU" sz="2200" dirty="0">
                <a:latin typeface="Calibri (Основной текст)"/>
                <a:ea typeface="Verdana" panose="020B0604030504040204" pitchFamily="34" charset="0"/>
                <a:cs typeface="Trebuchet MS"/>
                <a:sym typeface="Trebuchet MS"/>
              </a:rPr>
              <a:t>7 922 750 20 10</a:t>
            </a:r>
            <a:br>
              <a:rPr lang="ru-RU" sz="2200" dirty="0">
                <a:latin typeface="Calibri (Основной текст)"/>
                <a:ea typeface="Verdana" panose="020B0604030504040204" pitchFamily="34" charset="0"/>
                <a:cs typeface="Trebuchet MS"/>
                <a:sym typeface="Trebuchet MS"/>
              </a:rPr>
            </a:br>
            <a:r>
              <a:rPr lang="en-US" sz="2200" dirty="0">
                <a:latin typeface="Calibri (Основной текст)"/>
                <a:ea typeface="Verdana" panose="020B0604030504040204" pitchFamily="34" charset="0"/>
                <a:cs typeface="Trebuchet MS"/>
                <a:sym typeface="Trebuchet MS"/>
                <a:hlinkClick r:id="rId4"/>
              </a:rPr>
              <a:t>g</a:t>
            </a:r>
            <a:r>
              <a:rPr lang="ru-RU" sz="2200" dirty="0" err="1" smtClean="0">
                <a:latin typeface="Calibri (Основной текст)"/>
                <a:ea typeface="Verdana" panose="020B0604030504040204" pitchFamily="34" charset="0"/>
                <a:cs typeface="Trebuchet MS"/>
                <a:sym typeface="Trebuchet MS"/>
                <a:hlinkClick r:id="rId4"/>
              </a:rPr>
              <a:t>olub@intecweb</a:t>
            </a:r>
            <a:r>
              <a:rPr lang="ru-RU" sz="2200" dirty="0" smtClean="0">
                <a:latin typeface="Calibri (Основной текст)"/>
                <a:ea typeface="Verdana" panose="020B0604030504040204" pitchFamily="34" charset="0"/>
                <a:cs typeface="Trebuchet MS"/>
                <a:sym typeface="Trebuchet MS"/>
                <a:hlinkClick r:id="rId4"/>
              </a:rPr>
              <a:t>.</a:t>
            </a:r>
            <a:r>
              <a:rPr lang="en-US" sz="2200" dirty="0" smtClean="0">
                <a:latin typeface="Calibri (Основной текст)"/>
                <a:ea typeface="Verdana" panose="020B0604030504040204" pitchFamily="34" charset="0"/>
                <a:cs typeface="Trebuchet MS"/>
                <a:sym typeface="Trebuchet MS"/>
                <a:hlinkClick r:id="rId4"/>
              </a:rPr>
              <a:t>r</a:t>
            </a:r>
            <a:r>
              <a:rPr lang="ru-RU" sz="2200" dirty="0" smtClean="0">
                <a:latin typeface="Calibri (Основной текст)"/>
                <a:ea typeface="Verdana" panose="020B0604030504040204" pitchFamily="34" charset="0"/>
                <a:cs typeface="Trebuchet MS"/>
                <a:sym typeface="Trebuchet MS"/>
                <a:hlinkClick r:id="rId4"/>
              </a:rPr>
              <a:t>u</a:t>
            </a:r>
            <a:r>
              <a:rPr lang="ru-RU" sz="2200" dirty="0" smtClean="0">
                <a:latin typeface="Calibri (Основной текст)"/>
                <a:ea typeface="Verdana" panose="020B0604030504040204" pitchFamily="34" charset="0"/>
                <a:cs typeface="Trebuchet MS"/>
                <a:sym typeface="Trebuchet MS"/>
              </a:rPr>
              <a:t>  </a:t>
            </a:r>
            <a:endParaRPr lang="ru-RU" sz="2200" dirty="0">
              <a:latin typeface="Calibri (Основной текст)"/>
              <a:ea typeface="Verdana" panose="020B0604030504040204" pitchFamily="34" charset="0"/>
              <a:cs typeface="Trebuchet MS"/>
              <a:sym typeface="Trebuchet MS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10" y="5551904"/>
            <a:ext cx="1686063" cy="418568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4701097" y="1335641"/>
            <a:ext cx="4035461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Calibri (Основной текст)"/>
              </a:rPr>
              <a:t>ЯРОСЛАВ ГОЛУБ</a:t>
            </a:r>
          </a:p>
          <a:p>
            <a:pPr>
              <a:lnSpc>
                <a:spcPct val="150000"/>
              </a:lnSpc>
            </a:pPr>
            <a:r>
              <a:rPr lang="ru-RU" sz="2200" dirty="0" smtClean="0">
                <a:latin typeface="Calibri (Основной текст)"/>
              </a:rPr>
              <a:t>директор компании</a:t>
            </a:r>
            <a:endParaRPr lang="ru-RU" sz="2200" dirty="0">
              <a:latin typeface="Calibri (Основной текст)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73"/>
          <a:stretch/>
        </p:blipFill>
        <p:spPr>
          <a:xfrm>
            <a:off x="8468123" y="228600"/>
            <a:ext cx="3723878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r="13316"/>
          <a:stretch/>
        </p:blipFill>
        <p:spPr>
          <a:xfrm>
            <a:off x="-12700" y="64857"/>
            <a:ext cx="12204700" cy="67931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666" y="5880149"/>
            <a:ext cx="1686063" cy="4185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04216" y="2725869"/>
            <a:ext cx="707745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800" dirty="0" smtClean="0">
                <a:latin typeface="Calibri (Основной текст)"/>
              </a:rPr>
              <a:t>ИЛИ</a:t>
            </a:r>
            <a:r>
              <a:rPr lang="ru-RU" sz="3800" b="1" dirty="0" smtClean="0">
                <a:latin typeface="Calibri (Основной текст)"/>
              </a:rPr>
              <a:t> ЕЩЁ </a:t>
            </a:r>
            <a:r>
              <a:rPr lang="ru-RU" sz="3800" dirty="0" smtClean="0">
                <a:latin typeface="Calibri (Основной текст)"/>
              </a:rPr>
              <a:t>НЕ ПРОИЗОШЛО :)</a:t>
            </a:r>
            <a:endParaRPr lang="ru-RU" sz="3800" b="1" dirty="0"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4037970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r="13316"/>
          <a:stretch/>
        </p:blipFill>
        <p:spPr>
          <a:xfrm>
            <a:off x="-12701" y="1"/>
            <a:ext cx="12321223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666" y="5880149"/>
            <a:ext cx="1686063" cy="4185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77186" y="2710722"/>
            <a:ext cx="109414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Calibri (Основной текст)"/>
              </a:rPr>
              <a:t>Чёрный лебедь </a:t>
            </a:r>
            <a:r>
              <a:rPr lang="ru-RU" sz="2800" dirty="0" smtClean="0">
                <a:latin typeface="Calibri (Основной текст)"/>
              </a:rPr>
              <a:t>неизбежен: </a:t>
            </a:r>
            <a:r>
              <a:rPr lang="ru-RU" sz="3400" dirty="0">
                <a:latin typeface="Calibri (Основной текст)"/>
              </a:rPr>
              <a:t>ВОПРОС В ТОМ, </a:t>
            </a:r>
            <a:r>
              <a:rPr lang="ru-RU" sz="3400" b="1" dirty="0">
                <a:latin typeface="Calibri (Основной текст)"/>
              </a:rPr>
              <a:t>КОГДА?!</a:t>
            </a:r>
            <a:r>
              <a:rPr lang="ru-RU" sz="4000" dirty="0">
                <a:latin typeface="Calibri (Основной текст)"/>
              </a:rPr>
              <a:t> </a:t>
            </a:r>
            <a:endParaRPr lang="ru-RU" sz="4000" b="1" dirty="0"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2764845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r="13316"/>
          <a:stretch/>
        </p:blipFill>
        <p:spPr>
          <a:xfrm>
            <a:off x="-12700" y="26757"/>
            <a:ext cx="12204700" cy="679314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966344" y="920801"/>
            <a:ext cx="4397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 (Основной текст)"/>
              </a:rPr>
              <a:t>ПРИНЦИП 1</a:t>
            </a:r>
            <a:endParaRPr lang="ru-RU" sz="2800" b="1" dirty="0">
              <a:latin typeface="Calibri (Основной текст)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666" y="5880149"/>
            <a:ext cx="1686063" cy="41856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66344" y="1969765"/>
            <a:ext cx="8468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alibri (Основной текст)"/>
              </a:rPr>
              <a:t>К кризису нужно быть готовым заранее</a:t>
            </a:r>
          </a:p>
          <a:p>
            <a:r>
              <a:rPr lang="ru-RU" sz="2800" dirty="0">
                <a:latin typeface="Calibri (Основной текст)"/>
              </a:rPr>
              <a:t>Кто не подготовился </a:t>
            </a:r>
            <a:r>
              <a:rPr lang="ru-RU" sz="2800" dirty="0" smtClean="0">
                <a:latin typeface="Calibri (Основной текст)"/>
              </a:rPr>
              <a:t>…</a:t>
            </a:r>
            <a:endParaRPr lang="ru-RU" sz="2800" dirty="0"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2968498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r="13316"/>
          <a:stretch/>
        </p:blipFill>
        <p:spPr>
          <a:xfrm>
            <a:off x="0" y="1"/>
            <a:ext cx="122047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1853" y="911673"/>
            <a:ext cx="5819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 (Основной текст)"/>
              </a:rPr>
              <a:t>ЭФФЕКТИВНОСТЬ </a:t>
            </a:r>
          </a:p>
          <a:p>
            <a:r>
              <a:rPr lang="ru-RU" sz="2800" b="1" dirty="0" smtClean="0">
                <a:latin typeface="Calibri (Основной текст)"/>
              </a:rPr>
              <a:t>В УЩЕРБ СТАБИЛЬНОСТИ</a:t>
            </a:r>
            <a:r>
              <a:rPr lang="ru-RU" sz="2800" b="1" dirty="0" smtClean="0"/>
              <a:t> </a:t>
            </a:r>
            <a:endParaRPr lang="ru-RU" sz="2800" b="1" dirty="0">
              <a:latin typeface="Calibri (Основной текст)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73160" y="3342701"/>
            <a:ext cx="3061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 (Основной текст)"/>
              </a:rPr>
              <a:t>Отсутствие финансовой подушки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04648" y="3342701"/>
            <a:ext cx="2896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 (Основной текст)"/>
                <a:cs typeface="Calibri" panose="020F0502020204030204" pitchFamily="34" charset="0"/>
              </a:rPr>
              <a:t>Высокая кредитная нагрузка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06866" y="3317024"/>
            <a:ext cx="3463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 (Основной текст)"/>
              </a:rPr>
              <a:t>Без диверсификации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03434" y="5248755"/>
            <a:ext cx="395078" cy="238547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899021" y="2732249"/>
            <a:ext cx="3026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effectLst/>
                <a:latin typeface="Calibri (Основной текст)"/>
              </a:rPr>
              <a:t>01</a:t>
            </a:r>
            <a:endParaRPr lang="ru-RU" sz="3200" b="1" dirty="0">
              <a:latin typeface="Calibri (Основной текст)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73160" y="2757926"/>
            <a:ext cx="3026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effectLst/>
                <a:latin typeface="Calibri (Основной текст)"/>
              </a:rPr>
              <a:t>0</a:t>
            </a:r>
            <a:r>
              <a:rPr lang="en-US" sz="3200" b="1" dirty="0">
                <a:effectLst/>
                <a:latin typeface="Calibri (Основной текст)"/>
              </a:rPr>
              <a:t>2</a:t>
            </a:r>
            <a:endParaRPr lang="ru-RU" sz="3200" b="1" dirty="0">
              <a:latin typeface="Calibri (Основной текст)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806866" y="2732249"/>
            <a:ext cx="3026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effectLst/>
                <a:latin typeface="Calibri (Основной текст)"/>
              </a:rPr>
              <a:t>0</a:t>
            </a:r>
            <a:r>
              <a:rPr lang="en-US" sz="3200" b="1" dirty="0">
                <a:effectLst/>
                <a:latin typeface="Calibri (Основной текст)"/>
              </a:rPr>
              <a:t>3</a:t>
            </a:r>
            <a:endParaRPr lang="ru-RU" sz="3200" b="1" dirty="0">
              <a:latin typeface="Calibri (Основной текст)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666" y="5880149"/>
            <a:ext cx="1686063" cy="41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43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1" r="6498" b="7827"/>
          <a:stretch/>
        </p:blipFill>
        <p:spPr>
          <a:xfrm>
            <a:off x="0" y="-25399"/>
            <a:ext cx="5803900" cy="68961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10735" y="896597"/>
            <a:ext cx="44921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 (Основной текст)"/>
              </a:rPr>
              <a:t>КТО ПОСТРАДАЛ СИЛЬНЕЕ ВСЕГО?</a:t>
            </a:r>
            <a:endParaRPr lang="ru-RU" sz="2800" b="1" dirty="0">
              <a:latin typeface="Calibri (Основной текст)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414635" y="604210"/>
            <a:ext cx="5501570" cy="1292661"/>
            <a:chOff x="6571741" y="604210"/>
            <a:chExt cx="5501570" cy="1292661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594519" y="1188985"/>
              <a:ext cx="547879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latin typeface="Calibri (Основной текст)"/>
                </a:rPr>
                <a:t>Онлайн школы </a:t>
              </a:r>
              <a:r>
                <a:rPr lang="ru-RU" sz="2000" dirty="0">
                  <a:latin typeface="Calibri (Основной текст)"/>
                </a:rPr>
                <a:t>- трафик </a:t>
              </a:r>
              <a:r>
                <a:rPr lang="ru-RU" sz="2000" dirty="0" err="1">
                  <a:latin typeface="Calibri (Основной текст)"/>
                </a:rPr>
                <a:t>Инстаграм</a:t>
              </a:r>
              <a:r>
                <a:rPr lang="ru-RU" sz="2000" dirty="0">
                  <a:latin typeface="Calibri (Основной текст)"/>
                </a:rPr>
                <a:t> </a:t>
              </a:r>
              <a:endParaRPr lang="ru-RU" sz="2000" dirty="0" smtClean="0">
                <a:latin typeface="Calibri (Основной текст)"/>
              </a:endParaRPr>
            </a:p>
            <a:p>
              <a:r>
                <a:rPr lang="ru-RU" sz="2000" dirty="0" smtClean="0">
                  <a:latin typeface="Calibri (Основной текст)"/>
                </a:rPr>
                <a:t>и </a:t>
              </a:r>
              <a:r>
                <a:rPr lang="ru-RU" sz="2000" dirty="0" err="1" smtClean="0">
                  <a:latin typeface="Calibri (Основной текст)"/>
                </a:rPr>
                <a:t>Фейсбук</a:t>
              </a:r>
              <a:r>
                <a:rPr lang="ru-RU" sz="2000" dirty="0">
                  <a:latin typeface="Calibri (Основной текст)"/>
                </a:rPr>
                <a:t> 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571741" y="604210"/>
              <a:ext cx="30262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chemeClr val="bg2">
                      <a:lumMod val="75000"/>
                    </a:schemeClr>
                  </a:solidFill>
                  <a:effectLst/>
                  <a:latin typeface="Calibri (Основной текст)"/>
                </a:rPr>
                <a:t>01</a:t>
              </a:r>
              <a:endParaRPr lang="ru-RU" sz="3200" b="1" dirty="0">
                <a:solidFill>
                  <a:schemeClr val="bg2">
                    <a:lumMod val="75000"/>
                  </a:schemeClr>
                </a:solidFill>
                <a:latin typeface="Calibri (Основной текст)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414635" y="2129990"/>
            <a:ext cx="5319135" cy="1292661"/>
            <a:chOff x="6594519" y="1956708"/>
            <a:chExt cx="5319135" cy="1292661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6617296" y="2541483"/>
              <a:ext cx="529635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err="1">
                  <a:latin typeface="Calibri (Основной текст)"/>
                </a:rPr>
                <a:t>Полузападные</a:t>
              </a:r>
              <a:r>
                <a:rPr lang="ru-RU" sz="2000" b="1" dirty="0">
                  <a:latin typeface="Calibri (Основной текст)"/>
                </a:rPr>
                <a:t> </a:t>
              </a:r>
              <a:r>
                <a:rPr lang="ru-RU" sz="2000" b="1" dirty="0" err="1">
                  <a:latin typeface="Calibri (Основной текст)"/>
                </a:rPr>
                <a:t>стартапы</a:t>
              </a:r>
              <a:r>
                <a:rPr lang="ru-RU" sz="2000" b="1" dirty="0">
                  <a:latin typeface="Calibri (Основной текст)"/>
                </a:rPr>
                <a:t> </a:t>
              </a:r>
              <a:r>
                <a:rPr lang="ru-RU" sz="2000" dirty="0">
                  <a:latin typeface="Calibri (Основной текст)"/>
                </a:rPr>
                <a:t>- от зарубежных денег и рынка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594519" y="1956708"/>
              <a:ext cx="30262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chemeClr val="bg2">
                      <a:lumMod val="75000"/>
                    </a:schemeClr>
                  </a:solidFill>
                  <a:effectLst/>
                  <a:latin typeface="Calibri (Основной текст)"/>
                </a:rPr>
                <a:t>02</a:t>
              </a:r>
              <a:endParaRPr lang="ru-RU" sz="3200" b="1" dirty="0">
                <a:solidFill>
                  <a:schemeClr val="bg2">
                    <a:lumMod val="75000"/>
                  </a:schemeClr>
                </a:solidFill>
                <a:latin typeface="Calibri (Основной текст)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414635" y="3650036"/>
            <a:ext cx="5319135" cy="1292661"/>
            <a:chOff x="6571741" y="3174144"/>
            <a:chExt cx="5319135" cy="129266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594518" y="3758919"/>
              <a:ext cx="529635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latin typeface="Calibri (Основной текст)"/>
                </a:rPr>
                <a:t>Финансовые трейдеры </a:t>
              </a:r>
              <a:r>
                <a:rPr lang="ru-RU" sz="2000" dirty="0">
                  <a:latin typeface="Calibri (Основной текст)"/>
                </a:rPr>
                <a:t>- от работы </a:t>
              </a:r>
              <a:endParaRPr lang="ru-RU" sz="2000" dirty="0" smtClean="0">
                <a:latin typeface="Calibri (Основной текст)"/>
              </a:endParaRPr>
            </a:p>
            <a:p>
              <a:r>
                <a:rPr lang="ru-RU" sz="2000" dirty="0" smtClean="0">
                  <a:latin typeface="Calibri (Основной текст)"/>
                </a:rPr>
                <a:t>с </a:t>
              </a:r>
              <a:r>
                <a:rPr lang="ru-RU" sz="2000" dirty="0">
                  <a:latin typeface="Calibri (Основной текст)"/>
                </a:rPr>
                <a:t>однородными инструментами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571741" y="3174144"/>
              <a:ext cx="30262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chemeClr val="bg2">
                      <a:lumMod val="75000"/>
                    </a:schemeClr>
                  </a:solidFill>
                  <a:effectLst/>
                  <a:latin typeface="Calibri (Основной текст)"/>
                </a:rPr>
                <a:t>0</a:t>
              </a:r>
              <a:r>
                <a:rPr lang="ru-RU" sz="3200" b="1" dirty="0">
                  <a:solidFill>
                    <a:schemeClr val="bg2">
                      <a:lumMod val="75000"/>
                    </a:schemeClr>
                  </a:solidFill>
                  <a:latin typeface="Calibri (Основной текст)"/>
                </a:rPr>
                <a:t>3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414635" y="5170082"/>
            <a:ext cx="5319135" cy="984885"/>
            <a:chOff x="6571741" y="5326717"/>
            <a:chExt cx="5319135" cy="984885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594518" y="5911492"/>
              <a:ext cx="529635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latin typeface="Calibri (Основной текст)"/>
                </a:rPr>
                <a:t>Импортеры</a:t>
              </a:r>
              <a:r>
                <a:rPr lang="ru-RU" sz="2000" dirty="0">
                  <a:latin typeface="Calibri (Основной текст)"/>
                </a:rPr>
                <a:t> - от западного поставщика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571741" y="5326717"/>
              <a:ext cx="30262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chemeClr val="bg2">
                      <a:lumMod val="75000"/>
                    </a:schemeClr>
                  </a:solidFill>
                  <a:effectLst/>
                  <a:latin typeface="Calibri (Основной текст)"/>
                </a:rPr>
                <a:t>0</a:t>
              </a:r>
              <a:r>
                <a:rPr lang="ru-RU" sz="3200" b="1" dirty="0">
                  <a:solidFill>
                    <a:schemeClr val="bg2">
                      <a:lumMod val="75000"/>
                    </a:schemeClr>
                  </a:solidFill>
                  <a:latin typeface="Calibri (Основной текст)"/>
                </a:rPr>
                <a:t>4</a:t>
              </a: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41" y="5678910"/>
            <a:ext cx="1873760" cy="46516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10735" y="2164641"/>
            <a:ext cx="4631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alibri (Основной текст)"/>
              </a:rPr>
              <a:t>ТОТ, КТО БЫЛ ЗАВИСИМ ОТ ЧЕГО-ТО ОДНОГО</a:t>
            </a:r>
            <a:endParaRPr lang="ru-RU" sz="2800" dirty="0"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3746874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1" r="6498" b="7827"/>
          <a:stretch/>
        </p:blipFill>
        <p:spPr>
          <a:xfrm>
            <a:off x="0" y="-25399"/>
            <a:ext cx="5803900" cy="68961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10735" y="896597"/>
            <a:ext cx="4492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 (Основной текст)"/>
              </a:rPr>
              <a:t>КТО НЕ ПОСТРАДАЛ?</a:t>
            </a:r>
            <a:endParaRPr lang="ru-RU" sz="2800" b="1" dirty="0">
              <a:latin typeface="Calibri (Основной текст)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414635" y="1419817"/>
            <a:ext cx="4977265" cy="1292661"/>
            <a:chOff x="6571741" y="604210"/>
            <a:chExt cx="4977265" cy="1292661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594519" y="1188985"/>
              <a:ext cx="495448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latin typeface="Calibri (Основной текст)"/>
                </a:rPr>
                <a:t>Собственное производство ориентированное на внутренний рынок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571741" y="604210"/>
              <a:ext cx="30262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chemeClr val="bg2">
                      <a:lumMod val="75000"/>
                    </a:schemeClr>
                  </a:solidFill>
                  <a:effectLst/>
                  <a:latin typeface="Calibri (Основной текст)"/>
                </a:rPr>
                <a:t>01</a:t>
              </a:r>
              <a:endParaRPr lang="ru-RU" sz="3200" b="1" dirty="0">
                <a:solidFill>
                  <a:schemeClr val="bg2">
                    <a:lumMod val="75000"/>
                  </a:schemeClr>
                </a:solidFill>
                <a:latin typeface="Calibri (Основной текст)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414635" y="3096618"/>
            <a:ext cx="5319135" cy="984885"/>
            <a:chOff x="6594519" y="1956708"/>
            <a:chExt cx="5319135" cy="984885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6617296" y="2541483"/>
              <a:ext cx="529635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latin typeface="Calibri (Основной текст)"/>
                </a:rPr>
                <a:t>Сектор </a:t>
              </a:r>
              <a:r>
                <a:rPr lang="en-US" sz="2000" dirty="0">
                  <a:latin typeface="Calibri (Основной текст)"/>
                </a:rPr>
                <a:t>B2B - </a:t>
              </a:r>
              <a:r>
                <a:rPr lang="ru-RU" sz="2000" dirty="0">
                  <a:latin typeface="Calibri (Основной текст)"/>
                </a:rPr>
                <a:t>услуг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594519" y="1956708"/>
              <a:ext cx="30262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chemeClr val="bg2">
                      <a:lumMod val="75000"/>
                    </a:schemeClr>
                  </a:solidFill>
                  <a:effectLst/>
                  <a:latin typeface="Calibri (Основной текст)"/>
                </a:rPr>
                <a:t>02</a:t>
              </a:r>
              <a:endParaRPr lang="ru-RU" sz="3200" b="1" dirty="0">
                <a:solidFill>
                  <a:schemeClr val="bg2">
                    <a:lumMod val="75000"/>
                  </a:schemeClr>
                </a:solidFill>
                <a:latin typeface="Calibri (Основной текст)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414635" y="4465643"/>
            <a:ext cx="5319135" cy="984885"/>
            <a:chOff x="6571741" y="3174144"/>
            <a:chExt cx="5319135" cy="98488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594518" y="3758919"/>
              <a:ext cx="529635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latin typeface="Calibri (Основной текст)"/>
                </a:rPr>
                <a:t>Диверсифицированные предприятия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571741" y="3174144"/>
              <a:ext cx="30262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chemeClr val="bg2">
                      <a:lumMod val="75000"/>
                    </a:schemeClr>
                  </a:solidFill>
                  <a:effectLst/>
                  <a:latin typeface="Calibri (Основной текст)"/>
                </a:rPr>
                <a:t>0</a:t>
              </a:r>
              <a:r>
                <a:rPr lang="ru-RU" sz="3200" b="1" dirty="0">
                  <a:solidFill>
                    <a:schemeClr val="bg2">
                      <a:lumMod val="75000"/>
                    </a:schemeClr>
                  </a:solidFill>
                  <a:latin typeface="Calibri (Основной текст)"/>
                </a:rPr>
                <a:t>3</a:t>
              </a: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41" y="5678910"/>
            <a:ext cx="1873760" cy="46516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10735" y="2164641"/>
            <a:ext cx="4631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alibri (Основной текст)"/>
              </a:rPr>
              <a:t>ТОТ, КТО БЫЛ ЗАВИСИМ ОТ ЧЕГО-ТО ОДНОГО</a:t>
            </a:r>
            <a:endParaRPr lang="ru-RU" sz="2800" dirty="0"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9119188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762</Words>
  <Application>Microsoft Office PowerPoint</Application>
  <PresentationFormat>Широкоэкранный</PresentationFormat>
  <Paragraphs>198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(Основной текст)</vt:lpstr>
      <vt:lpstr>Calibri Light</vt:lpstr>
      <vt:lpstr>Trebuchet MS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Кирилл</cp:lastModifiedBy>
  <cp:revision>169</cp:revision>
  <dcterms:created xsi:type="dcterms:W3CDTF">2022-03-28T09:12:37Z</dcterms:created>
  <dcterms:modified xsi:type="dcterms:W3CDTF">2022-04-26T10:09:31Z</dcterms:modified>
</cp:coreProperties>
</file>